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0"/>
  </p:notesMasterIdLst>
  <p:handoutMasterIdLst>
    <p:handoutMasterId r:id="rId81"/>
  </p:handoutMasterIdLst>
  <p:sldIdLst>
    <p:sldId id="297" r:id="rId5"/>
    <p:sldId id="312" r:id="rId6"/>
    <p:sldId id="377" r:id="rId7"/>
    <p:sldId id="304" r:id="rId8"/>
    <p:sldId id="303" r:id="rId9"/>
    <p:sldId id="294" r:id="rId10"/>
    <p:sldId id="305" r:id="rId11"/>
    <p:sldId id="307" r:id="rId12"/>
    <p:sldId id="316" r:id="rId13"/>
    <p:sldId id="308" r:id="rId14"/>
    <p:sldId id="383" r:id="rId15"/>
    <p:sldId id="309" r:id="rId16"/>
    <p:sldId id="310" r:id="rId17"/>
    <p:sldId id="311" r:id="rId18"/>
    <p:sldId id="378" r:id="rId19"/>
    <p:sldId id="313" r:id="rId20"/>
    <p:sldId id="315" r:id="rId21"/>
    <p:sldId id="328" r:id="rId22"/>
    <p:sldId id="317" r:id="rId23"/>
    <p:sldId id="318" r:id="rId24"/>
    <p:sldId id="320" r:id="rId25"/>
    <p:sldId id="324" r:id="rId26"/>
    <p:sldId id="321" r:id="rId27"/>
    <p:sldId id="322" r:id="rId28"/>
    <p:sldId id="323" r:id="rId29"/>
    <p:sldId id="325" r:id="rId30"/>
    <p:sldId id="326" r:id="rId31"/>
    <p:sldId id="327" r:id="rId32"/>
    <p:sldId id="329" r:id="rId33"/>
    <p:sldId id="330" r:id="rId34"/>
    <p:sldId id="331" r:id="rId35"/>
    <p:sldId id="332" r:id="rId36"/>
    <p:sldId id="333" r:id="rId37"/>
    <p:sldId id="334" r:id="rId38"/>
    <p:sldId id="335" r:id="rId39"/>
    <p:sldId id="336" r:id="rId40"/>
    <p:sldId id="343" r:id="rId41"/>
    <p:sldId id="342" r:id="rId42"/>
    <p:sldId id="385" r:id="rId43"/>
    <p:sldId id="338" r:id="rId44"/>
    <p:sldId id="344" r:id="rId45"/>
    <p:sldId id="345" r:id="rId46"/>
    <p:sldId id="339" r:id="rId47"/>
    <p:sldId id="340" r:id="rId48"/>
    <p:sldId id="348" r:id="rId49"/>
    <p:sldId id="349" r:id="rId50"/>
    <p:sldId id="347" r:id="rId51"/>
    <p:sldId id="341" r:id="rId52"/>
    <p:sldId id="346" r:id="rId53"/>
    <p:sldId id="350" r:id="rId54"/>
    <p:sldId id="353" r:id="rId55"/>
    <p:sldId id="351" r:id="rId56"/>
    <p:sldId id="354" r:id="rId57"/>
    <p:sldId id="355" r:id="rId58"/>
    <p:sldId id="357" r:id="rId59"/>
    <p:sldId id="358" r:id="rId60"/>
    <p:sldId id="359" r:id="rId61"/>
    <p:sldId id="362" r:id="rId62"/>
    <p:sldId id="360" r:id="rId63"/>
    <p:sldId id="361" r:id="rId64"/>
    <p:sldId id="366" r:id="rId65"/>
    <p:sldId id="367" r:id="rId66"/>
    <p:sldId id="368" r:id="rId67"/>
    <p:sldId id="364" r:id="rId68"/>
    <p:sldId id="365" r:id="rId69"/>
    <p:sldId id="369" r:id="rId70"/>
    <p:sldId id="373" r:id="rId71"/>
    <p:sldId id="380" r:id="rId72"/>
    <p:sldId id="381" r:id="rId73"/>
    <p:sldId id="382" r:id="rId74"/>
    <p:sldId id="370" r:id="rId75"/>
    <p:sldId id="384" r:id="rId76"/>
    <p:sldId id="375" r:id="rId77"/>
    <p:sldId id="376" r:id="rId78"/>
    <p:sldId id="372" r:id="rId79"/>
  </p:sldIdLst>
  <p:sldSz cx="12192000" cy="6858000"/>
  <p:notesSz cx="6858000" cy="34099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PT Template Intro" id="{D183E3AA-1348-5840-A8A4-9217BA866F21}">
          <p14:sldIdLst>
            <p14:sldId id="297"/>
            <p14:sldId id="312"/>
            <p14:sldId id="377"/>
            <p14:sldId id="304"/>
            <p14:sldId id="303"/>
          </p14:sldIdLst>
        </p14:section>
        <p14:section name="Content Templates" id="{30BBDC46-00DF-3C45-B554-F35AC3F26D37}">
          <p14:sldIdLst>
            <p14:sldId id="294"/>
            <p14:sldId id="305"/>
            <p14:sldId id="307"/>
            <p14:sldId id="316"/>
            <p14:sldId id="308"/>
            <p14:sldId id="383"/>
            <p14:sldId id="309"/>
            <p14:sldId id="310"/>
            <p14:sldId id="311"/>
            <p14:sldId id="378"/>
            <p14:sldId id="313"/>
            <p14:sldId id="315"/>
            <p14:sldId id="328"/>
            <p14:sldId id="317"/>
            <p14:sldId id="318"/>
            <p14:sldId id="320"/>
            <p14:sldId id="324"/>
            <p14:sldId id="321"/>
            <p14:sldId id="322"/>
            <p14:sldId id="323"/>
            <p14:sldId id="325"/>
            <p14:sldId id="326"/>
            <p14:sldId id="327"/>
            <p14:sldId id="329"/>
            <p14:sldId id="330"/>
            <p14:sldId id="331"/>
            <p14:sldId id="332"/>
            <p14:sldId id="333"/>
            <p14:sldId id="334"/>
            <p14:sldId id="335"/>
            <p14:sldId id="336"/>
            <p14:sldId id="343"/>
            <p14:sldId id="342"/>
            <p14:sldId id="385"/>
            <p14:sldId id="338"/>
            <p14:sldId id="344"/>
            <p14:sldId id="345"/>
            <p14:sldId id="339"/>
            <p14:sldId id="340"/>
            <p14:sldId id="348"/>
            <p14:sldId id="349"/>
            <p14:sldId id="347"/>
            <p14:sldId id="341"/>
            <p14:sldId id="346"/>
            <p14:sldId id="350"/>
            <p14:sldId id="353"/>
            <p14:sldId id="351"/>
            <p14:sldId id="354"/>
            <p14:sldId id="355"/>
            <p14:sldId id="357"/>
            <p14:sldId id="358"/>
            <p14:sldId id="359"/>
            <p14:sldId id="362"/>
            <p14:sldId id="360"/>
            <p14:sldId id="361"/>
            <p14:sldId id="366"/>
            <p14:sldId id="367"/>
            <p14:sldId id="368"/>
            <p14:sldId id="364"/>
            <p14:sldId id="365"/>
            <p14:sldId id="369"/>
            <p14:sldId id="373"/>
            <p14:sldId id="380"/>
            <p14:sldId id="381"/>
            <p14:sldId id="382"/>
            <p14:sldId id="370"/>
            <p14:sldId id="384"/>
            <p14:sldId id="375"/>
            <p14:sldId id="376"/>
            <p14:sldId id="37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nessa Payne" initials="VP" lastIdx="1" clrIdx="0">
    <p:extLst>
      <p:ext uri="{19B8F6BF-5375-455C-9EA6-DF929625EA0E}">
        <p15:presenceInfo xmlns:p15="http://schemas.microsoft.com/office/powerpoint/2012/main" userId="S::vanessa.payne@unifyconsulting.com::a1f1921c-fd62-4550-bc54-67680c3a18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ED1E"/>
    <a:srgbClr val="143250"/>
    <a:srgbClr val="C2C2C2"/>
    <a:srgbClr val="69747C"/>
    <a:srgbClr val="E6E6E6"/>
    <a:srgbClr val="1DC2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01" autoAdjust="0"/>
    <p:restoredTop sz="70465" autoAdjust="0"/>
  </p:normalViewPr>
  <p:slideViewPr>
    <p:cSldViewPr snapToGrid="0" showGuides="1">
      <p:cViewPr varScale="1">
        <p:scale>
          <a:sx n="58" d="100"/>
          <a:sy n="58" d="100"/>
        </p:scale>
        <p:origin x="108" y="21"/>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commentAuthors" Target="commentAuthors.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handoutMaster" Target="handoutMasters/handoutMaster1.xml"/><Relationship Id="rId86"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C5B58EF-3869-E74D-B9E6-62038FC8CC95}" type="datetimeFigureOut">
              <a:rPr lang="en-US" smtClean="0"/>
              <a:t>7/9/2018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t>Valeri Analytics ©</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A01607-76F6-884C-8145-9C3710834509}" type="slidenum">
              <a:rPr lang="en-US" smtClean="0"/>
              <a:t>‹#›</a:t>
            </a:fld>
            <a:endParaRPr lang="en-US"/>
          </a:p>
        </p:txBody>
      </p:sp>
    </p:spTree>
    <p:extLst>
      <p:ext uri="{BB962C8B-B14F-4D97-AF65-F5344CB8AC3E}">
        <p14:creationId xmlns:p14="http://schemas.microsoft.com/office/powerpoint/2010/main" val="186420234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CEAA44-8019-4EDD-9B04-90359E89BED6}" type="datetimeFigureOut">
              <a:rPr lang="en-US" smtClean="0"/>
              <a:t>7/9/2018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Valeri Analytics ©</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70B6DD-B42A-45D0-82C7-9C2F086BF3B2}" type="slidenum">
              <a:rPr lang="en-US" smtClean="0"/>
              <a:t>‹#›</a:t>
            </a:fld>
            <a:endParaRPr lang="en-US"/>
          </a:p>
        </p:txBody>
      </p:sp>
    </p:spTree>
    <p:extLst>
      <p:ext uri="{BB962C8B-B14F-4D97-AF65-F5344CB8AC3E}">
        <p14:creationId xmlns:p14="http://schemas.microsoft.com/office/powerpoint/2010/main" val="330419645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Hello Everyone, and welcome to the 2nd module of </a:t>
            </a:r>
            <a:r>
              <a:rPr lang="en-US" dirty="0" err="1">
                <a:cs typeface="Calibri"/>
              </a:rPr>
              <a:t>Unify's</a:t>
            </a:r>
            <a:r>
              <a:rPr lang="en-US" dirty="0">
                <a:cs typeface="Calibri"/>
              </a:rPr>
              <a:t> Data and Analytics Certification. In this module we will be covering SQL and Databases.</a:t>
            </a:r>
          </a:p>
          <a:p>
            <a:endParaRPr lang="en-US" dirty="0">
              <a:cs typeface="Calibri"/>
            </a:endParaRPr>
          </a:p>
          <a:p>
            <a:r>
              <a:rPr lang="en-US" dirty="0">
                <a:cs typeface="Calibri"/>
              </a:rPr>
              <a:t>Before we begin I'd like to introduce myself and give you some background on my experience, "My name is Michael Valeri, a data analytics consultant here at Unify. I've spent the better part of my career mining, refining, and presenting big data to a wide variety of Fortune 500 companies, including Amazon, Expedia, GoDaddy, and T-Mobile.</a:t>
            </a:r>
          </a:p>
          <a:p>
            <a:endParaRPr lang="en-US" dirty="0">
              <a:cs typeface="Calibri"/>
            </a:endParaRPr>
          </a:p>
          <a:p>
            <a:r>
              <a:rPr lang="en-US" dirty="0">
                <a:cs typeface="Calibri"/>
              </a:rPr>
              <a:t>It's my goal to help people confidently understand data.</a:t>
            </a:r>
          </a:p>
          <a:p>
            <a:endParaRPr lang="en-US" dirty="0">
              <a:cs typeface="Calibri"/>
            </a:endParaRPr>
          </a:p>
          <a:p>
            <a:r>
              <a:rPr lang="en-US" dirty="0">
                <a:cs typeface="Calibri"/>
              </a:rPr>
              <a:t>In this module we won't explicitly be covering the SYNTAX of SQL, but rather the WHY / WHAT / HOW of SQL.</a:t>
            </a:r>
          </a:p>
          <a:p>
            <a:endParaRPr lang="en-US" dirty="0">
              <a:cs typeface="Calibri"/>
            </a:endParaRPr>
          </a:p>
          <a:p>
            <a:r>
              <a:rPr lang="en-US" dirty="0">
                <a:cs typeface="Calibri"/>
              </a:rPr>
              <a:t>SQL is shorthand for Structured Query Language...it's a way for us to talk to a database in a question and answer format. The result output is the answer.</a:t>
            </a:r>
          </a:p>
          <a:p>
            <a:endParaRPr lang="en-US" dirty="0">
              <a:cs typeface="Calibri"/>
            </a:endParaRPr>
          </a:p>
          <a:p>
            <a:endParaRPr lang="en-US" dirty="0">
              <a:cs typeface="Calibri"/>
            </a:endParaRPr>
          </a:p>
        </p:txBody>
      </p:sp>
      <p:sp>
        <p:nvSpPr>
          <p:cNvPr id="4" name="Slide Number Placeholder 3"/>
          <p:cNvSpPr>
            <a:spLocks noGrp="1"/>
          </p:cNvSpPr>
          <p:nvPr>
            <p:ph type="sldNum" sz="quarter" idx="10"/>
          </p:nvPr>
        </p:nvSpPr>
        <p:spPr/>
        <p:txBody>
          <a:bodyPr/>
          <a:lstStyle/>
          <a:p>
            <a:fld id="{8E70B6DD-B42A-45D0-82C7-9C2F086BF3B2}" type="slidenum">
              <a:rPr lang="en-US" smtClean="0"/>
              <a:t>1</a:t>
            </a:fld>
            <a:endParaRPr lang="en-US"/>
          </a:p>
        </p:txBody>
      </p:sp>
      <p:sp>
        <p:nvSpPr>
          <p:cNvPr id="5" name="Footer Placeholder 4">
            <a:extLst>
              <a:ext uri="{FF2B5EF4-FFF2-40B4-BE49-F238E27FC236}">
                <a16:creationId xmlns:a16="http://schemas.microsoft.com/office/drawing/2014/main" id="{42D8678E-A75B-4497-B021-0056CA7549B3}"/>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2417708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10</a:t>
            </a:fld>
            <a:endParaRPr lang="en-US"/>
          </a:p>
        </p:txBody>
      </p:sp>
      <p:sp>
        <p:nvSpPr>
          <p:cNvPr id="5" name="Footer Placeholder 4">
            <a:extLst>
              <a:ext uri="{FF2B5EF4-FFF2-40B4-BE49-F238E27FC236}">
                <a16:creationId xmlns:a16="http://schemas.microsoft.com/office/drawing/2014/main" id="{8EFBDC7B-6909-4CB6-B7B6-A0110D0123C2}"/>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1273700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ORACLE RDBMS </a:t>
            </a:r>
            <a:r>
              <a:rPr lang="en-US" dirty="0">
                <a:cs typeface="Calibri"/>
                <a:sym typeface="Wingdings" panose="05000000000000000000" pitchFamily="2" charset="2"/>
              </a:rPr>
              <a:t> </a:t>
            </a:r>
            <a:r>
              <a:rPr lang="en-US" sz="1200" b="1" i="0" kern="1200" dirty="0">
                <a:solidFill>
                  <a:schemeClr val="tx1"/>
                </a:solidFill>
                <a:effectLst/>
                <a:latin typeface="+mn-lt"/>
                <a:ea typeface="+mn-ea"/>
                <a:cs typeface="+mn-cs"/>
              </a:rPr>
              <a:t>Oracle RDBMS</a:t>
            </a:r>
          </a:p>
          <a:p>
            <a:r>
              <a:rPr lang="en-US" sz="1200" b="1" i="0" kern="1200" dirty="0" err="1">
                <a:solidFill>
                  <a:schemeClr val="tx1"/>
                </a:solidFill>
                <a:effectLst/>
                <a:latin typeface="+mn-lt"/>
                <a:ea typeface="+mn-ea"/>
                <a:cs typeface="+mn-cs"/>
              </a:rPr>
              <a:t>MYSQl</a:t>
            </a:r>
            <a:r>
              <a:rPr lang="en-US" sz="1200" b="1" i="0" kern="1200" dirty="0">
                <a:solidFill>
                  <a:schemeClr val="tx1"/>
                </a:solidFill>
                <a:effectLst/>
                <a:latin typeface="+mn-lt"/>
                <a:ea typeface="+mn-ea"/>
                <a:cs typeface="+mn-cs"/>
              </a:rPr>
              <a:t> RDBMS </a:t>
            </a:r>
            <a:r>
              <a:rPr lang="en-US" sz="1200" b="1" i="0" kern="1200" dirty="0">
                <a:solidFill>
                  <a:schemeClr val="tx1"/>
                </a:solidFill>
                <a:effectLst/>
                <a:latin typeface="+mn-lt"/>
                <a:ea typeface="+mn-ea"/>
                <a:cs typeface="+mn-cs"/>
                <a:sym typeface="Wingdings" panose="05000000000000000000" pitchFamily="2" charset="2"/>
              </a:rPr>
              <a:t> </a:t>
            </a:r>
            <a:endParaRPr lang="en-US" dirty="0">
              <a:cs typeface="Calibri"/>
            </a:endParaRPr>
          </a:p>
        </p:txBody>
      </p:sp>
      <p:sp>
        <p:nvSpPr>
          <p:cNvPr id="4" name="Slide Number Placeholder 3"/>
          <p:cNvSpPr>
            <a:spLocks noGrp="1"/>
          </p:cNvSpPr>
          <p:nvPr>
            <p:ph type="sldNum" sz="quarter" idx="10"/>
          </p:nvPr>
        </p:nvSpPr>
        <p:spPr/>
        <p:txBody>
          <a:bodyPr/>
          <a:lstStyle/>
          <a:p>
            <a:fld id="{8E70B6DD-B42A-45D0-82C7-9C2F086BF3B2}" type="slidenum">
              <a:rPr lang="en-US" smtClean="0"/>
              <a:t>11</a:t>
            </a:fld>
            <a:endParaRPr lang="en-US"/>
          </a:p>
        </p:txBody>
      </p:sp>
      <p:sp>
        <p:nvSpPr>
          <p:cNvPr id="5" name="Footer Placeholder 4">
            <a:extLst>
              <a:ext uri="{FF2B5EF4-FFF2-40B4-BE49-F238E27FC236}">
                <a16:creationId xmlns:a16="http://schemas.microsoft.com/office/drawing/2014/main" id="{8EFBDC7B-6909-4CB6-B7B6-A0110D0123C2}"/>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4036687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12</a:t>
            </a:fld>
            <a:endParaRPr lang="en-US"/>
          </a:p>
        </p:txBody>
      </p:sp>
      <p:sp>
        <p:nvSpPr>
          <p:cNvPr id="5" name="Footer Placeholder 4">
            <a:extLst>
              <a:ext uri="{FF2B5EF4-FFF2-40B4-BE49-F238E27FC236}">
                <a16:creationId xmlns:a16="http://schemas.microsoft.com/office/drawing/2014/main" id="{7E6B9446-D18A-4BEC-8C9E-2DA4E8CF1870}"/>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694953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13</a:t>
            </a:fld>
            <a:endParaRPr lang="en-US"/>
          </a:p>
        </p:txBody>
      </p:sp>
      <p:sp>
        <p:nvSpPr>
          <p:cNvPr id="5" name="Footer Placeholder 4">
            <a:extLst>
              <a:ext uri="{FF2B5EF4-FFF2-40B4-BE49-F238E27FC236}">
                <a16:creationId xmlns:a16="http://schemas.microsoft.com/office/drawing/2014/main" id="{885E2E65-B8E8-468D-96C5-D5399D55DB46}"/>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1635032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14</a:t>
            </a:fld>
            <a:endParaRPr lang="en-US"/>
          </a:p>
        </p:txBody>
      </p:sp>
      <p:sp>
        <p:nvSpPr>
          <p:cNvPr id="5" name="Footer Placeholder 4">
            <a:extLst>
              <a:ext uri="{FF2B5EF4-FFF2-40B4-BE49-F238E27FC236}">
                <a16:creationId xmlns:a16="http://schemas.microsoft.com/office/drawing/2014/main" id="{BEEFB5E3-87F6-4C68-978B-F6D9141BAE78}"/>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2652343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15</a:t>
            </a:fld>
            <a:endParaRPr lang="en-US"/>
          </a:p>
        </p:txBody>
      </p:sp>
      <p:sp>
        <p:nvSpPr>
          <p:cNvPr id="5" name="Footer Placeholder 4">
            <a:extLst>
              <a:ext uri="{FF2B5EF4-FFF2-40B4-BE49-F238E27FC236}">
                <a16:creationId xmlns:a16="http://schemas.microsoft.com/office/drawing/2014/main" id="{BEEFB5E3-87F6-4C68-978B-F6D9141BAE78}"/>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698744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16</a:t>
            </a:fld>
            <a:endParaRPr lang="en-US"/>
          </a:p>
        </p:txBody>
      </p:sp>
      <p:sp>
        <p:nvSpPr>
          <p:cNvPr id="5" name="Footer Placeholder 4">
            <a:extLst>
              <a:ext uri="{FF2B5EF4-FFF2-40B4-BE49-F238E27FC236}">
                <a16:creationId xmlns:a16="http://schemas.microsoft.com/office/drawing/2014/main" id="{A1086D5C-09EC-40C7-B7CA-4A77621D36CC}"/>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330363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17</a:t>
            </a:fld>
            <a:endParaRPr lang="en-US"/>
          </a:p>
        </p:txBody>
      </p:sp>
      <p:sp>
        <p:nvSpPr>
          <p:cNvPr id="5" name="Footer Placeholder 4">
            <a:extLst>
              <a:ext uri="{FF2B5EF4-FFF2-40B4-BE49-F238E27FC236}">
                <a16:creationId xmlns:a16="http://schemas.microsoft.com/office/drawing/2014/main" id="{C0FC0C18-09F8-43E1-985B-6FA4250F9AE5}"/>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3263535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18</a:t>
            </a:fld>
            <a:endParaRPr lang="en-US"/>
          </a:p>
        </p:txBody>
      </p:sp>
      <p:sp>
        <p:nvSpPr>
          <p:cNvPr id="5" name="Footer Placeholder 4">
            <a:extLst>
              <a:ext uri="{FF2B5EF4-FFF2-40B4-BE49-F238E27FC236}">
                <a16:creationId xmlns:a16="http://schemas.microsoft.com/office/drawing/2014/main" id="{F4568D4F-5F42-4B70-B082-8E346A789F82}"/>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1810367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19</a:t>
            </a:fld>
            <a:endParaRPr lang="en-US"/>
          </a:p>
        </p:txBody>
      </p:sp>
      <p:sp>
        <p:nvSpPr>
          <p:cNvPr id="5" name="Footer Placeholder 4">
            <a:extLst>
              <a:ext uri="{FF2B5EF4-FFF2-40B4-BE49-F238E27FC236}">
                <a16:creationId xmlns:a16="http://schemas.microsoft.com/office/drawing/2014/main" id="{C5AAAAA7-94E1-4255-9439-B9368D2463E4}"/>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2742807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started, I’m excited to announce that we’ll have a special guest joining us for today’s lesson. He’s a data guru, and has consulted with the likes of Amazon, GoDaddy, T-Mobile, Expedia, and slew of other Fortune 500 companies. He’s helped answer thousands of business questions that have positively impacted the bottom line.</a:t>
            </a:r>
          </a:p>
          <a:p>
            <a:endParaRPr lang="en-US" dirty="0"/>
          </a:p>
          <a:p>
            <a:r>
              <a:rPr lang="en-US" dirty="0"/>
              <a:t>And today, we’ll get the opportunity to have him answer our business question. Are you folks ready to meet him?  Ladies and gentlemen, please welcome to the room, a very good friend of mine, “RED!!” </a:t>
            </a:r>
          </a:p>
        </p:txBody>
      </p:sp>
      <p:sp>
        <p:nvSpPr>
          <p:cNvPr id="4" name="Footer Placeholder 3"/>
          <p:cNvSpPr>
            <a:spLocks noGrp="1"/>
          </p:cNvSpPr>
          <p:nvPr>
            <p:ph type="ftr" sz="quarter" idx="10"/>
          </p:nvPr>
        </p:nvSpPr>
        <p:spPr/>
        <p:txBody>
          <a:bodyPr/>
          <a:lstStyle/>
          <a:p>
            <a:r>
              <a:rPr lang="en-US"/>
              <a:t>Valeri Analytics ©</a:t>
            </a:r>
          </a:p>
        </p:txBody>
      </p:sp>
      <p:sp>
        <p:nvSpPr>
          <p:cNvPr id="5" name="Slide Number Placeholder 4"/>
          <p:cNvSpPr>
            <a:spLocks noGrp="1"/>
          </p:cNvSpPr>
          <p:nvPr>
            <p:ph type="sldNum" sz="quarter" idx="11"/>
          </p:nvPr>
        </p:nvSpPr>
        <p:spPr/>
        <p:txBody>
          <a:bodyPr/>
          <a:lstStyle/>
          <a:p>
            <a:fld id="{8E70B6DD-B42A-45D0-82C7-9C2F086BF3B2}" type="slidenum">
              <a:rPr lang="en-US" smtClean="0"/>
              <a:t>2</a:t>
            </a:fld>
            <a:endParaRPr lang="en-US"/>
          </a:p>
        </p:txBody>
      </p:sp>
    </p:spTree>
    <p:extLst>
      <p:ext uri="{BB962C8B-B14F-4D97-AF65-F5344CB8AC3E}">
        <p14:creationId xmlns:p14="http://schemas.microsoft.com/office/powerpoint/2010/main" val="1340609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20</a:t>
            </a:fld>
            <a:endParaRPr lang="en-US"/>
          </a:p>
        </p:txBody>
      </p:sp>
      <p:sp>
        <p:nvSpPr>
          <p:cNvPr id="5" name="Footer Placeholder 4">
            <a:extLst>
              <a:ext uri="{FF2B5EF4-FFF2-40B4-BE49-F238E27FC236}">
                <a16:creationId xmlns:a16="http://schemas.microsoft.com/office/drawing/2014/main" id="{0B448903-FE48-4A00-85D0-3EC6B1C3C508}"/>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2721966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21</a:t>
            </a:fld>
            <a:endParaRPr lang="en-US"/>
          </a:p>
        </p:txBody>
      </p:sp>
      <p:sp>
        <p:nvSpPr>
          <p:cNvPr id="5" name="Footer Placeholder 4">
            <a:extLst>
              <a:ext uri="{FF2B5EF4-FFF2-40B4-BE49-F238E27FC236}">
                <a16:creationId xmlns:a16="http://schemas.microsoft.com/office/drawing/2014/main" id="{0CB028BE-C454-4908-A8B4-7EC2147CE591}"/>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2837192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22</a:t>
            </a:fld>
            <a:endParaRPr lang="en-US"/>
          </a:p>
        </p:txBody>
      </p:sp>
      <p:sp>
        <p:nvSpPr>
          <p:cNvPr id="5" name="Footer Placeholder 4">
            <a:extLst>
              <a:ext uri="{FF2B5EF4-FFF2-40B4-BE49-F238E27FC236}">
                <a16:creationId xmlns:a16="http://schemas.microsoft.com/office/drawing/2014/main" id="{3CFECB95-DC5D-46A5-B8A8-163B5B62E847}"/>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1225587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23</a:t>
            </a:fld>
            <a:endParaRPr lang="en-US"/>
          </a:p>
        </p:txBody>
      </p:sp>
      <p:sp>
        <p:nvSpPr>
          <p:cNvPr id="5" name="Footer Placeholder 4">
            <a:extLst>
              <a:ext uri="{FF2B5EF4-FFF2-40B4-BE49-F238E27FC236}">
                <a16:creationId xmlns:a16="http://schemas.microsoft.com/office/drawing/2014/main" id="{67BF7760-1FC2-4C16-826E-0501F424AAC7}"/>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2487398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24</a:t>
            </a:fld>
            <a:endParaRPr lang="en-US"/>
          </a:p>
        </p:txBody>
      </p:sp>
      <p:sp>
        <p:nvSpPr>
          <p:cNvPr id="5" name="Footer Placeholder 4">
            <a:extLst>
              <a:ext uri="{FF2B5EF4-FFF2-40B4-BE49-F238E27FC236}">
                <a16:creationId xmlns:a16="http://schemas.microsoft.com/office/drawing/2014/main" id="{3EE332A2-EB89-4AF8-A0A3-7B0B4915B5E6}"/>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1012806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25</a:t>
            </a:fld>
            <a:endParaRPr lang="en-US"/>
          </a:p>
        </p:txBody>
      </p:sp>
      <p:sp>
        <p:nvSpPr>
          <p:cNvPr id="5" name="Footer Placeholder 4">
            <a:extLst>
              <a:ext uri="{FF2B5EF4-FFF2-40B4-BE49-F238E27FC236}">
                <a16:creationId xmlns:a16="http://schemas.microsoft.com/office/drawing/2014/main" id="{D689E3C7-B1EA-405B-ACC9-0B4BF9E3A9F0}"/>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1704882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26</a:t>
            </a:fld>
            <a:endParaRPr lang="en-US"/>
          </a:p>
        </p:txBody>
      </p:sp>
      <p:sp>
        <p:nvSpPr>
          <p:cNvPr id="5" name="Footer Placeholder 4">
            <a:extLst>
              <a:ext uri="{FF2B5EF4-FFF2-40B4-BE49-F238E27FC236}">
                <a16:creationId xmlns:a16="http://schemas.microsoft.com/office/drawing/2014/main" id="{A4A94EBC-5EF2-4BF0-B16D-FEBE9058A431}"/>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2705720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27</a:t>
            </a:fld>
            <a:endParaRPr lang="en-US"/>
          </a:p>
        </p:txBody>
      </p:sp>
      <p:sp>
        <p:nvSpPr>
          <p:cNvPr id="5" name="Footer Placeholder 4">
            <a:extLst>
              <a:ext uri="{FF2B5EF4-FFF2-40B4-BE49-F238E27FC236}">
                <a16:creationId xmlns:a16="http://schemas.microsoft.com/office/drawing/2014/main" id="{1632AECF-629D-4772-9A84-FDC9BD4F0BBB}"/>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12712213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28</a:t>
            </a:fld>
            <a:endParaRPr lang="en-US"/>
          </a:p>
        </p:txBody>
      </p:sp>
      <p:sp>
        <p:nvSpPr>
          <p:cNvPr id="5" name="Footer Placeholder 4">
            <a:extLst>
              <a:ext uri="{FF2B5EF4-FFF2-40B4-BE49-F238E27FC236}">
                <a16:creationId xmlns:a16="http://schemas.microsoft.com/office/drawing/2014/main" id="{9A74D277-A344-466E-9DF7-9090D5B43975}"/>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828754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29</a:t>
            </a:fld>
            <a:endParaRPr lang="en-US"/>
          </a:p>
        </p:txBody>
      </p:sp>
      <p:sp>
        <p:nvSpPr>
          <p:cNvPr id="5" name="Footer Placeholder 4">
            <a:extLst>
              <a:ext uri="{FF2B5EF4-FFF2-40B4-BE49-F238E27FC236}">
                <a16:creationId xmlns:a16="http://schemas.microsoft.com/office/drawing/2014/main" id="{A77C7BFA-DE37-42EE-BA29-94480780E7EC}"/>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1857001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is shorthand for Structured Query Language...it's a way for us to talk to a database in a question and answer format. </a:t>
            </a:r>
            <a:endParaRPr lang="en-US"/>
          </a:p>
          <a:p>
            <a:endParaRPr lang="en-US" dirty="0">
              <a:cs typeface="Calibri"/>
            </a:endParaRPr>
          </a:p>
          <a:p>
            <a:r>
              <a:rPr lang="en-US" dirty="0">
                <a:cs typeface="Calibri"/>
              </a:rPr>
              <a:t>A database store's information, in the form of tables. These tables can include customer information, order information, supplier information, or any other information an organization would like to capture.</a:t>
            </a:r>
          </a:p>
          <a:p>
            <a:endParaRPr lang="en-US" dirty="0">
              <a:cs typeface="Calibri"/>
            </a:endParaRPr>
          </a:p>
          <a:p>
            <a:endParaRPr lang="en-US" dirty="0">
              <a:cs typeface="Calibri"/>
            </a:endParaRPr>
          </a:p>
        </p:txBody>
      </p:sp>
      <p:sp>
        <p:nvSpPr>
          <p:cNvPr id="4" name="Slide Number Placeholder 3"/>
          <p:cNvSpPr>
            <a:spLocks noGrp="1"/>
          </p:cNvSpPr>
          <p:nvPr>
            <p:ph type="sldNum" sz="quarter" idx="10"/>
          </p:nvPr>
        </p:nvSpPr>
        <p:spPr/>
        <p:txBody>
          <a:bodyPr/>
          <a:lstStyle/>
          <a:p>
            <a:fld id="{8E70B6DD-B42A-45D0-82C7-9C2F086BF3B2}" type="slidenum">
              <a:rPr lang="en-US" smtClean="0"/>
              <a:t>3</a:t>
            </a:fld>
            <a:endParaRPr lang="en-US"/>
          </a:p>
        </p:txBody>
      </p:sp>
      <p:sp>
        <p:nvSpPr>
          <p:cNvPr id="5" name="Footer Placeholder 4">
            <a:extLst>
              <a:ext uri="{FF2B5EF4-FFF2-40B4-BE49-F238E27FC236}">
                <a16:creationId xmlns:a16="http://schemas.microsoft.com/office/drawing/2014/main" id="{BD9B0A6C-A455-4D67-90F8-FFE0BCA45F07}"/>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3333887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30</a:t>
            </a:fld>
            <a:endParaRPr lang="en-US"/>
          </a:p>
        </p:txBody>
      </p:sp>
      <p:sp>
        <p:nvSpPr>
          <p:cNvPr id="5" name="Footer Placeholder 4">
            <a:extLst>
              <a:ext uri="{FF2B5EF4-FFF2-40B4-BE49-F238E27FC236}">
                <a16:creationId xmlns:a16="http://schemas.microsoft.com/office/drawing/2014/main" id="{A24A0FCA-32B6-4D1B-B942-7D41FED5A7F5}"/>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29088611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31</a:t>
            </a:fld>
            <a:endParaRPr lang="en-US"/>
          </a:p>
        </p:txBody>
      </p:sp>
      <p:sp>
        <p:nvSpPr>
          <p:cNvPr id="5" name="Footer Placeholder 4">
            <a:extLst>
              <a:ext uri="{FF2B5EF4-FFF2-40B4-BE49-F238E27FC236}">
                <a16:creationId xmlns:a16="http://schemas.microsoft.com/office/drawing/2014/main" id="{CE3C148E-D41A-4F8F-AEC1-DB4515712B12}"/>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36293556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32</a:t>
            </a:fld>
            <a:endParaRPr lang="en-US"/>
          </a:p>
        </p:txBody>
      </p:sp>
      <p:sp>
        <p:nvSpPr>
          <p:cNvPr id="5" name="Footer Placeholder 4">
            <a:extLst>
              <a:ext uri="{FF2B5EF4-FFF2-40B4-BE49-F238E27FC236}">
                <a16:creationId xmlns:a16="http://schemas.microsoft.com/office/drawing/2014/main" id="{A6DA1339-80F5-412E-A655-DD3DB2551E23}"/>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18524620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33</a:t>
            </a:fld>
            <a:endParaRPr lang="en-US"/>
          </a:p>
        </p:txBody>
      </p:sp>
      <p:sp>
        <p:nvSpPr>
          <p:cNvPr id="5" name="Footer Placeholder 4">
            <a:extLst>
              <a:ext uri="{FF2B5EF4-FFF2-40B4-BE49-F238E27FC236}">
                <a16:creationId xmlns:a16="http://schemas.microsoft.com/office/drawing/2014/main" id="{2570374A-9953-40D8-A302-3280F086B577}"/>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16070984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34</a:t>
            </a:fld>
            <a:endParaRPr lang="en-US"/>
          </a:p>
        </p:txBody>
      </p:sp>
      <p:sp>
        <p:nvSpPr>
          <p:cNvPr id="5" name="Footer Placeholder 4">
            <a:extLst>
              <a:ext uri="{FF2B5EF4-FFF2-40B4-BE49-F238E27FC236}">
                <a16:creationId xmlns:a16="http://schemas.microsoft.com/office/drawing/2014/main" id="{3BEC72AB-0D3D-4FF1-AAEF-8799F19790FD}"/>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3756923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35</a:t>
            </a:fld>
            <a:endParaRPr lang="en-US"/>
          </a:p>
        </p:txBody>
      </p:sp>
      <p:sp>
        <p:nvSpPr>
          <p:cNvPr id="5" name="Footer Placeholder 4">
            <a:extLst>
              <a:ext uri="{FF2B5EF4-FFF2-40B4-BE49-F238E27FC236}">
                <a16:creationId xmlns:a16="http://schemas.microsoft.com/office/drawing/2014/main" id="{04EC0CC1-81C3-468E-95FC-75D151FCE54B}"/>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1101288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36</a:t>
            </a:fld>
            <a:endParaRPr lang="en-US"/>
          </a:p>
        </p:txBody>
      </p:sp>
      <p:sp>
        <p:nvSpPr>
          <p:cNvPr id="5" name="Footer Placeholder 4">
            <a:extLst>
              <a:ext uri="{FF2B5EF4-FFF2-40B4-BE49-F238E27FC236}">
                <a16:creationId xmlns:a16="http://schemas.microsoft.com/office/drawing/2014/main" id="{CD374473-55DF-461D-B1FC-B634757BAA91}"/>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11819235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37</a:t>
            </a:fld>
            <a:endParaRPr lang="en-US"/>
          </a:p>
        </p:txBody>
      </p:sp>
      <p:sp>
        <p:nvSpPr>
          <p:cNvPr id="5" name="Footer Placeholder 4">
            <a:extLst>
              <a:ext uri="{FF2B5EF4-FFF2-40B4-BE49-F238E27FC236}">
                <a16:creationId xmlns:a16="http://schemas.microsoft.com/office/drawing/2014/main" id="{696611FD-F4AC-4415-B0BF-A713EF63A76A}"/>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13671030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38</a:t>
            </a:fld>
            <a:endParaRPr lang="en-US"/>
          </a:p>
        </p:txBody>
      </p:sp>
      <p:sp>
        <p:nvSpPr>
          <p:cNvPr id="5" name="Footer Placeholder 4">
            <a:extLst>
              <a:ext uri="{FF2B5EF4-FFF2-40B4-BE49-F238E27FC236}">
                <a16:creationId xmlns:a16="http://schemas.microsoft.com/office/drawing/2014/main" id="{A8860C2B-0758-43DF-974E-7B9A7E823BFB}"/>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10785951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39</a:t>
            </a:fld>
            <a:endParaRPr lang="en-US"/>
          </a:p>
        </p:txBody>
      </p:sp>
      <p:sp>
        <p:nvSpPr>
          <p:cNvPr id="5" name="Footer Placeholder 4">
            <a:extLst>
              <a:ext uri="{FF2B5EF4-FFF2-40B4-BE49-F238E27FC236}">
                <a16:creationId xmlns:a16="http://schemas.microsoft.com/office/drawing/2014/main" id="{69EB711A-144E-4D09-AEDF-46B91CD2AE89}"/>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1530812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is shorthand for Structured Query Language...it's a way for us to talk to a database in a question and answer format. </a:t>
            </a:r>
            <a:endParaRPr lang="en-US"/>
          </a:p>
          <a:p>
            <a:endParaRPr lang="en-US" dirty="0">
              <a:cs typeface="Calibri"/>
            </a:endParaRPr>
          </a:p>
          <a:p>
            <a:r>
              <a:rPr lang="en-US" dirty="0">
                <a:cs typeface="Calibri"/>
              </a:rPr>
              <a:t>A database store's information, in the form of tables. These tables can include customer information, order information, supplier information, or any other information an organization would like to capture.</a:t>
            </a:r>
          </a:p>
          <a:p>
            <a:endParaRPr lang="en-US" dirty="0">
              <a:cs typeface="Calibri"/>
            </a:endParaRPr>
          </a:p>
          <a:p>
            <a:endParaRPr lang="en-US" dirty="0">
              <a:cs typeface="Calibri"/>
            </a:endParaRPr>
          </a:p>
        </p:txBody>
      </p:sp>
      <p:sp>
        <p:nvSpPr>
          <p:cNvPr id="4" name="Slide Number Placeholder 3"/>
          <p:cNvSpPr>
            <a:spLocks noGrp="1"/>
          </p:cNvSpPr>
          <p:nvPr>
            <p:ph type="sldNum" sz="quarter" idx="10"/>
          </p:nvPr>
        </p:nvSpPr>
        <p:spPr/>
        <p:txBody>
          <a:bodyPr/>
          <a:lstStyle/>
          <a:p>
            <a:fld id="{8E70B6DD-B42A-45D0-82C7-9C2F086BF3B2}" type="slidenum">
              <a:rPr lang="en-US" smtClean="0"/>
              <a:t>4</a:t>
            </a:fld>
            <a:endParaRPr lang="en-US"/>
          </a:p>
        </p:txBody>
      </p:sp>
      <p:sp>
        <p:nvSpPr>
          <p:cNvPr id="5" name="Footer Placeholder 4">
            <a:extLst>
              <a:ext uri="{FF2B5EF4-FFF2-40B4-BE49-F238E27FC236}">
                <a16:creationId xmlns:a16="http://schemas.microsoft.com/office/drawing/2014/main" id="{BD9B0A6C-A455-4D67-90F8-FFE0BCA45F07}"/>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4767382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40</a:t>
            </a:fld>
            <a:endParaRPr lang="en-US"/>
          </a:p>
        </p:txBody>
      </p:sp>
      <p:sp>
        <p:nvSpPr>
          <p:cNvPr id="5" name="Footer Placeholder 4">
            <a:extLst>
              <a:ext uri="{FF2B5EF4-FFF2-40B4-BE49-F238E27FC236}">
                <a16:creationId xmlns:a16="http://schemas.microsoft.com/office/drawing/2014/main" id="{0A4278F1-43CE-44B4-AE15-73B3EC9AA280}"/>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2948546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41</a:t>
            </a:fld>
            <a:endParaRPr lang="en-US"/>
          </a:p>
        </p:txBody>
      </p:sp>
      <p:sp>
        <p:nvSpPr>
          <p:cNvPr id="5" name="Footer Placeholder 4">
            <a:extLst>
              <a:ext uri="{FF2B5EF4-FFF2-40B4-BE49-F238E27FC236}">
                <a16:creationId xmlns:a16="http://schemas.microsoft.com/office/drawing/2014/main" id="{57E0336A-ABB5-4C05-8D7A-4BCB2CFEEDA1}"/>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42077503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42</a:t>
            </a:fld>
            <a:endParaRPr lang="en-US"/>
          </a:p>
        </p:txBody>
      </p:sp>
      <p:sp>
        <p:nvSpPr>
          <p:cNvPr id="5" name="Footer Placeholder 4">
            <a:extLst>
              <a:ext uri="{FF2B5EF4-FFF2-40B4-BE49-F238E27FC236}">
                <a16:creationId xmlns:a16="http://schemas.microsoft.com/office/drawing/2014/main" id="{0A316B6E-B80F-410B-AC73-9F309106D2DA}"/>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9900439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43</a:t>
            </a:fld>
            <a:endParaRPr lang="en-US"/>
          </a:p>
        </p:txBody>
      </p:sp>
      <p:sp>
        <p:nvSpPr>
          <p:cNvPr id="5" name="Footer Placeholder 4">
            <a:extLst>
              <a:ext uri="{FF2B5EF4-FFF2-40B4-BE49-F238E27FC236}">
                <a16:creationId xmlns:a16="http://schemas.microsoft.com/office/drawing/2014/main" id="{5C2E7494-D94E-44FB-9496-6A8C1CC4EB20}"/>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25308691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44</a:t>
            </a:fld>
            <a:endParaRPr lang="en-US"/>
          </a:p>
        </p:txBody>
      </p:sp>
      <p:sp>
        <p:nvSpPr>
          <p:cNvPr id="5" name="Footer Placeholder 4">
            <a:extLst>
              <a:ext uri="{FF2B5EF4-FFF2-40B4-BE49-F238E27FC236}">
                <a16:creationId xmlns:a16="http://schemas.microsoft.com/office/drawing/2014/main" id="{1B15E062-D824-40A4-A0C0-D86BEF2DF7B4}"/>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6301255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45</a:t>
            </a:fld>
            <a:endParaRPr lang="en-US"/>
          </a:p>
        </p:txBody>
      </p:sp>
      <p:sp>
        <p:nvSpPr>
          <p:cNvPr id="5" name="Footer Placeholder 4">
            <a:extLst>
              <a:ext uri="{FF2B5EF4-FFF2-40B4-BE49-F238E27FC236}">
                <a16:creationId xmlns:a16="http://schemas.microsoft.com/office/drawing/2014/main" id="{98578D69-3D8A-4632-AB1D-DA3039B1D10F}"/>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11302444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46</a:t>
            </a:fld>
            <a:endParaRPr lang="en-US"/>
          </a:p>
        </p:txBody>
      </p:sp>
      <p:sp>
        <p:nvSpPr>
          <p:cNvPr id="5" name="Footer Placeholder 4">
            <a:extLst>
              <a:ext uri="{FF2B5EF4-FFF2-40B4-BE49-F238E27FC236}">
                <a16:creationId xmlns:a16="http://schemas.microsoft.com/office/drawing/2014/main" id="{12669DFC-B388-4240-B5F0-E3E3CA6B017C}"/>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14206175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47</a:t>
            </a:fld>
            <a:endParaRPr lang="en-US"/>
          </a:p>
        </p:txBody>
      </p:sp>
      <p:sp>
        <p:nvSpPr>
          <p:cNvPr id="5" name="Footer Placeholder 4">
            <a:extLst>
              <a:ext uri="{FF2B5EF4-FFF2-40B4-BE49-F238E27FC236}">
                <a16:creationId xmlns:a16="http://schemas.microsoft.com/office/drawing/2014/main" id="{C7BA1119-9026-442B-8CEC-2BCF381F2E94}"/>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3701274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48</a:t>
            </a:fld>
            <a:endParaRPr lang="en-US"/>
          </a:p>
        </p:txBody>
      </p:sp>
      <p:sp>
        <p:nvSpPr>
          <p:cNvPr id="5" name="Footer Placeholder 4">
            <a:extLst>
              <a:ext uri="{FF2B5EF4-FFF2-40B4-BE49-F238E27FC236}">
                <a16:creationId xmlns:a16="http://schemas.microsoft.com/office/drawing/2014/main" id="{0BCA5BFB-BA21-4ECB-9241-A0AD257323D1}"/>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25770060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49</a:t>
            </a:fld>
            <a:endParaRPr lang="en-US"/>
          </a:p>
        </p:txBody>
      </p:sp>
      <p:sp>
        <p:nvSpPr>
          <p:cNvPr id="5" name="Footer Placeholder 4">
            <a:extLst>
              <a:ext uri="{FF2B5EF4-FFF2-40B4-BE49-F238E27FC236}">
                <a16:creationId xmlns:a16="http://schemas.microsoft.com/office/drawing/2014/main" id="{0228E4FE-8BAA-4351-B294-6E5C3BD3F6CB}"/>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4179195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might be asking yourself at this point. Ok, I understand what SQL is. It retrieves information from a table. But why can't we just extract the data we need from Excel workbooks? Why does it have to live in this database? </a:t>
            </a:r>
          </a:p>
          <a:p>
            <a:r>
              <a:rPr lang="en-US" dirty="0"/>
              <a:t> </a:t>
            </a:r>
            <a:endParaRPr lang="en-US"/>
          </a:p>
          <a:p>
            <a:r>
              <a:rPr lang="en-US" dirty="0"/>
              <a:t>Well, have you ever heard of Amazon.com? They are an e-retailer in the Puget Sound that sells books, DVDs, CDs, and many other items! Estimates say that they generate over a million orders a day! </a:t>
            </a:r>
            <a:endParaRPr lang="en-US" dirty="0">
              <a:cs typeface="Calibri"/>
            </a:endParaRPr>
          </a:p>
          <a:p>
            <a:r>
              <a:rPr lang="en-US" dirty="0"/>
              <a:t> </a:t>
            </a:r>
            <a:endParaRPr lang="en-US"/>
          </a:p>
          <a:p>
            <a:r>
              <a:rPr lang="en-US" dirty="0"/>
              <a:t>As a result, amazon couldn't possibly store all this data in an excel file. The row limit is only about 1 MILLLION. </a:t>
            </a:r>
            <a:endParaRPr lang="en-US" dirty="0">
              <a:cs typeface="Calibri"/>
            </a:endParaRPr>
          </a:p>
          <a:p>
            <a:r>
              <a:rPr lang="en-US" dirty="0"/>
              <a:t> </a:t>
            </a:r>
            <a:endParaRPr lang="en-US"/>
          </a:p>
          <a:p>
            <a:r>
              <a:rPr lang="en-US" dirty="0"/>
              <a:t>The row limit for a database? IT's virtually unlimited. That’s one of the reasons  WE NEED TO USE SQL!</a:t>
            </a:r>
            <a:endParaRPr lang="en-US" dirty="0">
              <a:cs typeface="Calibri"/>
            </a:endParaRPr>
          </a:p>
          <a:p>
            <a:endParaRPr lang="en-US" dirty="0">
              <a:cs typeface="Calibri"/>
            </a:endParaRPr>
          </a:p>
        </p:txBody>
      </p:sp>
      <p:sp>
        <p:nvSpPr>
          <p:cNvPr id="4" name="Slide Number Placeholder 3"/>
          <p:cNvSpPr>
            <a:spLocks noGrp="1"/>
          </p:cNvSpPr>
          <p:nvPr>
            <p:ph type="sldNum" sz="quarter" idx="10"/>
          </p:nvPr>
        </p:nvSpPr>
        <p:spPr/>
        <p:txBody>
          <a:bodyPr/>
          <a:lstStyle/>
          <a:p>
            <a:fld id="{8E70B6DD-B42A-45D0-82C7-9C2F086BF3B2}" type="slidenum">
              <a:rPr lang="en-US" smtClean="0"/>
              <a:t>5</a:t>
            </a:fld>
            <a:endParaRPr lang="en-US"/>
          </a:p>
        </p:txBody>
      </p:sp>
      <p:sp>
        <p:nvSpPr>
          <p:cNvPr id="5" name="Footer Placeholder 4">
            <a:extLst>
              <a:ext uri="{FF2B5EF4-FFF2-40B4-BE49-F238E27FC236}">
                <a16:creationId xmlns:a16="http://schemas.microsoft.com/office/drawing/2014/main" id="{9E2D9A1D-7557-4533-BE4A-B87E3650B2F3}"/>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5026216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50</a:t>
            </a:fld>
            <a:endParaRPr lang="en-US"/>
          </a:p>
        </p:txBody>
      </p:sp>
      <p:sp>
        <p:nvSpPr>
          <p:cNvPr id="5" name="Footer Placeholder 4">
            <a:extLst>
              <a:ext uri="{FF2B5EF4-FFF2-40B4-BE49-F238E27FC236}">
                <a16:creationId xmlns:a16="http://schemas.microsoft.com/office/drawing/2014/main" id="{0A0FC3D7-B2E8-4DF4-963A-52B4A45282D8}"/>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17972653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51</a:t>
            </a:fld>
            <a:endParaRPr lang="en-US"/>
          </a:p>
        </p:txBody>
      </p:sp>
      <p:sp>
        <p:nvSpPr>
          <p:cNvPr id="5" name="Footer Placeholder 4">
            <a:extLst>
              <a:ext uri="{FF2B5EF4-FFF2-40B4-BE49-F238E27FC236}">
                <a16:creationId xmlns:a16="http://schemas.microsoft.com/office/drawing/2014/main" id="{7F55C9AF-50EC-4FD6-BEC3-8D53FE5777C2}"/>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38264039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52</a:t>
            </a:fld>
            <a:endParaRPr lang="en-US"/>
          </a:p>
        </p:txBody>
      </p:sp>
      <p:sp>
        <p:nvSpPr>
          <p:cNvPr id="5" name="Footer Placeholder 4">
            <a:extLst>
              <a:ext uri="{FF2B5EF4-FFF2-40B4-BE49-F238E27FC236}">
                <a16:creationId xmlns:a16="http://schemas.microsoft.com/office/drawing/2014/main" id="{323E62C5-C35A-444F-832D-A7ACC964D5F2}"/>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25108625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53</a:t>
            </a:fld>
            <a:endParaRPr lang="en-US"/>
          </a:p>
        </p:txBody>
      </p:sp>
      <p:sp>
        <p:nvSpPr>
          <p:cNvPr id="5" name="Footer Placeholder 4">
            <a:extLst>
              <a:ext uri="{FF2B5EF4-FFF2-40B4-BE49-F238E27FC236}">
                <a16:creationId xmlns:a16="http://schemas.microsoft.com/office/drawing/2014/main" id="{F91F1319-11E3-4E46-A292-57D6E44FDD95}"/>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35172528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54</a:t>
            </a:fld>
            <a:endParaRPr lang="en-US"/>
          </a:p>
        </p:txBody>
      </p:sp>
      <p:sp>
        <p:nvSpPr>
          <p:cNvPr id="5" name="Footer Placeholder 4">
            <a:extLst>
              <a:ext uri="{FF2B5EF4-FFF2-40B4-BE49-F238E27FC236}">
                <a16:creationId xmlns:a16="http://schemas.microsoft.com/office/drawing/2014/main" id="{9908D689-7317-45AF-B8C8-026703309E30}"/>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16179250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r>
              <a:rPr lang="en-US" dirty="0"/>
              <a:t>What are the drawbacks to this kind of join?</a:t>
            </a:r>
            <a:endParaRPr dirty="0"/>
          </a:p>
        </p:txBody>
      </p:sp>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D3A8F2C7-1683-4876-8022-FB3272B98876}"/>
              </a:ext>
            </a:extLst>
          </p:cNvPr>
          <p:cNvSpPr>
            <a:spLocks noGrp="1"/>
          </p:cNvSpPr>
          <p:nvPr>
            <p:ph type="ftr" sz="quarter" idx="10"/>
          </p:nvPr>
        </p:nvSpPr>
        <p:spPr/>
        <p:txBody>
          <a:bodyPr/>
          <a:lstStyle/>
          <a:p>
            <a:r>
              <a:rPr lang="en-US"/>
              <a:t>Valeri Analytics ©</a:t>
            </a:r>
          </a:p>
        </p:txBody>
      </p:sp>
    </p:spTree>
    <p:extLst>
      <p:ext uri="{BB962C8B-B14F-4D97-AF65-F5344CB8AC3E}">
        <p14:creationId xmlns:p14="http://schemas.microsoft.com/office/powerpoint/2010/main" val="18368313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r>
              <a:rPr lang="en-US" dirty="0"/>
              <a:t>What are the drawbacks to this kind of join?</a:t>
            </a:r>
            <a:endParaRPr dirty="0"/>
          </a:p>
        </p:txBody>
      </p:sp>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FDA79677-56AA-4D82-A37F-1B623408E96B}"/>
              </a:ext>
            </a:extLst>
          </p:cNvPr>
          <p:cNvSpPr>
            <a:spLocks noGrp="1"/>
          </p:cNvSpPr>
          <p:nvPr>
            <p:ph type="ftr" sz="quarter" idx="10"/>
          </p:nvPr>
        </p:nvSpPr>
        <p:spPr/>
        <p:txBody>
          <a:bodyPr/>
          <a:lstStyle/>
          <a:p>
            <a:r>
              <a:rPr lang="en-US"/>
              <a:t>Valeri Analytics ©</a:t>
            </a:r>
          </a:p>
        </p:txBody>
      </p:sp>
    </p:spTree>
    <p:extLst>
      <p:ext uri="{BB962C8B-B14F-4D97-AF65-F5344CB8AC3E}">
        <p14:creationId xmlns:p14="http://schemas.microsoft.com/office/powerpoint/2010/main" val="15652700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r>
              <a:rPr lang="en-US" dirty="0"/>
              <a:t>What are the drawbacks to this kind of join?</a:t>
            </a:r>
            <a:endParaRPr dirty="0"/>
          </a:p>
        </p:txBody>
      </p:sp>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FDA88F23-402F-4A70-85F9-5C92F8E2F65E}"/>
              </a:ext>
            </a:extLst>
          </p:cNvPr>
          <p:cNvSpPr>
            <a:spLocks noGrp="1"/>
          </p:cNvSpPr>
          <p:nvPr>
            <p:ph type="ftr" sz="quarter" idx="10"/>
          </p:nvPr>
        </p:nvSpPr>
        <p:spPr/>
        <p:txBody>
          <a:bodyPr/>
          <a:lstStyle/>
          <a:p>
            <a:r>
              <a:rPr lang="en-US"/>
              <a:t>Valeri Analytics ©</a:t>
            </a:r>
          </a:p>
        </p:txBody>
      </p:sp>
    </p:spTree>
    <p:extLst>
      <p:ext uri="{BB962C8B-B14F-4D97-AF65-F5344CB8AC3E}">
        <p14:creationId xmlns:p14="http://schemas.microsoft.com/office/powerpoint/2010/main" val="4463939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r>
              <a:rPr lang="en-US" dirty="0"/>
              <a:t>What are the drawbacks to this kind of join?</a:t>
            </a:r>
            <a:endParaRPr dirty="0"/>
          </a:p>
        </p:txBody>
      </p:sp>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93C7D209-58DA-4118-B8E9-460593E7E0A7}"/>
              </a:ext>
            </a:extLst>
          </p:cNvPr>
          <p:cNvSpPr>
            <a:spLocks noGrp="1"/>
          </p:cNvSpPr>
          <p:nvPr>
            <p:ph type="ftr" sz="quarter" idx="10"/>
          </p:nvPr>
        </p:nvSpPr>
        <p:spPr/>
        <p:txBody>
          <a:bodyPr/>
          <a:lstStyle/>
          <a:p>
            <a:r>
              <a:rPr lang="en-US"/>
              <a:t>Valeri Analytics ©</a:t>
            </a:r>
          </a:p>
        </p:txBody>
      </p:sp>
    </p:spTree>
    <p:extLst>
      <p:ext uri="{BB962C8B-B14F-4D97-AF65-F5344CB8AC3E}">
        <p14:creationId xmlns:p14="http://schemas.microsoft.com/office/powerpoint/2010/main" val="5477317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r>
              <a:rPr lang="en-US" dirty="0"/>
              <a:t>What are the drawbacks to this kind of join?</a:t>
            </a:r>
            <a:endParaRPr dirty="0"/>
          </a:p>
        </p:txBody>
      </p:sp>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C07C2621-EA60-4D49-9E9C-8A8470FB82D1}"/>
              </a:ext>
            </a:extLst>
          </p:cNvPr>
          <p:cNvSpPr>
            <a:spLocks noGrp="1"/>
          </p:cNvSpPr>
          <p:nvPr>
            <p:ph type="ftr" sz="quarter" idx="10"/>
          </p:nvPr>
        </p:nvSpPr>
        <p:spPr/>
        <p:txBody>
          <a:bodyPr/>
          <a:lstStyle/>
          <a:p>
            <a:r>
              <a:rPr lang="en-US"/>
              <a:t>Valeri Analytics ©</a:t>
            </a:r>
          </a:p>
        </p:txBody>
      </p:sp>
    </p:spTree>
    <p:extLst>
      <p:ext uri="{BB962C8B-B14F-4D97-AF65-F5344CB8AC3E}">
        <p14:creationId xmlns:p14="http://schemas.microsoft.com/office/powerpoint/2010/main" val="251875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Ultimately, before we start writing SQL, we are typically trying to answer a problem identified by our client. They might want to know?</a:t>
            </a:r>
          </a:p>
          <a:p>
            <a:endParaRPr lang="en-US" dirty="0">
              <a:cs typeface="Calibri"/>
            </a:endParaRPr>
          </a:p>
          <a:p>
            <a:r>
              <a:rPr lang="en-US" dirty="0">
                <a:cs typeface="Calibri"/>
              </a:rPr>
              <a:t>1. Why are sales declining in Japan?</a:t>
            </a:r>
          </a:p>
          <a:p>
            <a:r>
              <a:rPr lang="en-US" dirty="0">
                <a:cs typeface="Calibri"/>
              </a:rPr>
              <a:t>2. Why are our customer's choosing iOS over Android devices?</a:t>
            </a:r>
          </a:p>
          <a:p>
            <a:r>
              <a:rPr lang="en-US" dirty="0">
                <a:cs typeface="Calibri"/>
              </a:rPr>
              <a:t>3. Should we be investing more money into </a:t>
            </a:r>
            <a:r>
              <a:rPr lang="en-US" dirty="0" err="1">
                <a:cs typeface="Calibri"/>
              </a:rPr>
              <a:t>MySpace</a:t>
            </a:r>
            <a:r>
              <a:rPr lang="en-US" dirty="0">
                <a:cs typeface="Calibri"/>
              </a:rPr>
              <a:t> or Friendster?</a:t>
            </a:r>
          </a:p>
          <a:p>
            <a:endParaRPr lang="en-US" dirty="0">
              <a:cs typeface="Calibri"/>
            </a:endParaRPr>
          </a:p>
          <a:p>
            <a:r>
              <a:rPr lang="en-US" dirty="0">
                <a:cs typeface="Calibri"/>
              </a:rPr>
              <a:t>Once we understand the problem. Then we can start using SQL to extract the information we need from the database to start answering these questions.</a:t>
            </a:r>
          </a:p>
          <a:p>
            <a:endParaRPr lang="en-US" dirty="0">
              <a:cs typeface="Calibri"/>
            </a:endParaRPr>
          </a:p>
          <a:p>
            <a:r>
              <a:rPr lang="en-US" dirty="0">
                <a:cs typeface="Calibri"/>
              </a:rPr>
              <a:t>Once we have the data extracted from our SQL database, we can typically being analyzing these result-sets in Tableau/Excel or any other analytics tool. We'll be covering some of these tools in module number 3.</a:t>
            </a:r>
          </a:p>
          <a:p>
            <a:endParaRPr lang="en-US" dirty="0">
              <a:cs typeface="Calibri"/>
            </a:endParaRPr>
          </a:p>
          <a:p>
            <a:r>
              <a:rPr lang="en-US" dirty="0">
                <a:cs typeface="Calibri"/>
              </a:rPr>
              <a:t>Ultimately, we then answer the problems' presented by the client in first step.</a:t>
            </a:r>
          </a:p>
          <a:p>
            <a:endParaRPr lang="en-US" dirty="0">
              <a:cs typeface="Calibri"/>
            </a:endParaRPr>
          </a:p>
          <a:p>
            <a:r>
              <a:rPr lang="en-US" dirty="0">
                <a:cs typeface="Calibri"/>
              </a:rPr>
              <a:t>The bottleneck in this entire data flow, is centered around Step 2. Extracting the raw data. The truth is, most consultants are really good at identify problems and solving them, but often struggle to extract the data they need to answer the client's question. As a result they typically have to rely on third parties to pull the data for them. </a:t>
            </a:r>
          </a:p>
          <a:p>
            <a:endParaRPr lang="en-US" dirty="0">
              <a:cs typeface="Calibri"/>
            </a:endParaRPr>
          </a:p>
          <a:p>
            <a:r>
              <a:rPr lang="en-US" dirty="0">
                <a:cs typeface="Calibri"/>
              </a:rPr>
              <a:t>Typically these teams that pull raw data, are resource constrained and data request can take multiple days if not weeks, to be answered.</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r>
              <a:rPr lang="en-US" dirty="0">
                <a:cs typeface="Calibri"/>
              </a:rPr>
              <a:t>Consultant's typically have a lot of experience in identifying, problems and using data to </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10"/>
          </p:nvPr>
        </p:nvSpPr>
        <p:spPr/>
        <p:txBody>
          <a:bodyPr/>
          <a:lstStyle/>
          <a:p>
            <a:fld id="{8E70B6DD-B42A-45D0-82C7-9C2F086BF3B2}" type="slidenum">
              <a:rPr lang="en-US" smtClean="0"/>
              <a:t>6</a:t>
            </a:fld>
            <a:endParaRPr lang="en-US"/>
          </a:p>
        </p:txBody>
      </p:sp>
      <p:sp>
        <p:nvSpPr>
          <p:cNvPr id="5" name="Footer Placeholder 4">
            <a:extLst>
              <a:ext uri="{FF2B5EF4-FFF2-40B4-BE49-F238E27FC236}">
                <a16:creationId xmlns:a16="http://schemas.microsoft.com/office/drawing/2014/main" id="{EC830575-5C72-4D47-B479-E0114981E956}"/>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32364645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r>
              <a:rPr lang="en-US" dirty="0"/>
              <a:t>What are the drawbacks to this kind of join?</a:t>
            </a:r>
            <a:endParaRPr dirty="0"/>
          </a:p>
        </p:txBody>
      </p:sp>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97A88197-1AE7-43F7-90D4-1F5AB213A607}"/>
              </a:ext>
            </a:extLst>
          </p:cNvPr>
          <p:cNvSpPr>
            <a:spLocks noGrp="1"/>
          </p:cNvSpPr>
          <p:nvPr>
            <p:ph type="ftr" sz="quarter" idx="10"/>
          </p:nvPr>
        </p:nvSpPr>
        <p:spPr/>
        <p:txBody>
          <a:bodyPr/>
          <a:lstStyle/>
          <a:p>
            <a:r>
              <a:rPr lang="en-US"/>
              <a:t>Valeri Analytics ©</a:t>
            </a:r>
          </a:p>
        </p:txBody>
      </p:sp>
    </p:spTree>
    <p:extLst>
      <p:ext uri="{BB962C8B-B14F-4D97-AF65-F5344CB8AC3E}">
        <p14:creationId xmlns:p14="http://schemas.microsoft.com/office/powerpoint/2010/main" val="11227274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r>
              <a:rPr lang="en-US" dirty="0"/>
              <a:t>What are the drawbacks to this kind of join?</a:t>
            </a:r>
            <a:endParaRPr dirty="0"/>
          </a:p>
        </p:txBody>
      </p:sp>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5BF76A86-C131-45DF-81A5-86B3314E78E9}"/>
              </a:ext>
            </a:extLst>
          </p:cNvPr>
          <p:cNvSpPr>
            <a:spLocks noGrp="1"/>
          </p:cNvSpPr>
          <p:nvPr>
            <p:ph type="ftr" sz="quarter" idx="10"/>
          </p:nvPr>
        </p:nvSpPr>
        <p:spPr/>
        <p:txBody>
          <a:bodyPr/>
          <a:lstStyle/>
          <a:p>
            <a:r>
              <a:rPr lang="en-US"/>
              <a:t>Valeri Analytics ©</a:t>
            </a:r>
          </a:p>
        </p:txBody>
      </p:sp>
    </p:spTree>
    <p:extLst>
      <p:ext uri="{BB962C8B-B14F-4D97-AF65-F5344CB8AC3E}">
        <p14:creationId xmlns:p14="http://schemas.microsoft.com/office/powerpoint/2010/main" val="21352926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r>
              <a:rPr lang="en-US" dirty="0"/>
              <a:t>What are the drawbacks to this kind of join?</a:t>
            </a:r>
            <a:endParaRPr dirty="0"/>
          </a:p>
        </p:txBody>
      </p:sp>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9008217F-1195-4EDE-9F6E-AF7DBC98BFDF}"/>
              </a:ext>
            </a:extLst>
          </p:cNvPr>
          <p:cNvSpPr>
            <a:spLocks noGrp="1"/>
          </p:cNvSpPr>
          <p:nvPr>
            <p:ph type="ftr" sz="quarter" idx="10"/>
          </p:nvPr>
        </p:nvSpPr>
        <p:spPr/>
        <p:txBody>
          <a:bodyPr/>
          <a:lstStyle/>
          <a:p>
            <a:r>
              <a:rPr lang="en-US"/>
              <a:t>Valeri Analytics ©</a:t>
            </a:r>
          </a:p>
        </p:txBody>
      </p:sp>
    </p:spTree>
    <p:extLst>
      <p:ext uri="{BB962C8B-B14F-4D97-AF65-F5344CB8AC3E}">
        <p14:creationId xmlns:p14="http://schemas.microsoft.com/office/powerpoint/2010/main" val="31151331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r>
              <a:rPr lang="en-US" dirty="0"/>
              <a:t>What are the drawbacks to this kind of join?</a:t>
            </a:r>
            <a:endParaRPr dirty="0"/>
          </a:p>
        </p:txBody>
      </p:sp>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489E7605-019E-49A1-8F36-9C8FCFA1AEE8}"/>
              </a:ext>
            </a:extLst>
          </p:cNvPr>
          <p:cNvSpPr>
            <a:spLocks noGrp="1"/>
          </p:cNvSpPr>
          <p:nvPr>
            <p:ph type="ftr" sz="quarter" idx="10"/>
          </p:nvPr>
        </p:nvSpPr>
        <p:spPr/>
        <p:txBody>
          <a:bodyPr/>
          <a:lstStyle/>
          <a:p>
            <a:r>
              <a:rPr lang="en-US"/>
              <a:t>Valeri Analytics ©</a:t>
            </a:r>
          </a:p>
        </p:txBody>
      </p:sp>
    </p:spTree>
    <p:extLst>
      <p:ext uri="{BB962C8B-B14F-4D97-AF65-F5344CB8AC3E}">
        <p14:creationId xmlns:p14="http://schemas.microsoft.com/office/powerpoint/2010/main" val="23378120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64</a:t>
            </a:fld>
            <a:endParaRPr lang="en-US"/>
          </a:p>
        </p:txBody>
      </p:sp>
      <p:sp>
        <p:nvSpPr>
          <p:cNvPr id="5" name="Footer Placeholder 4">
            <a:extLst>
              <a:ext uri="{FF2B5EF4-FFF2-40B4-BE49-F238E27FC236}">
                <a16:creationId xmlns:a16="http://schemas.microsoft.com/office/drawing/2014/main" id="{7BA143F7-2B92-4168-B604-392E3F2BEE15}"/>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15918355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65</a:t>
            </a:fld>
            <a:endParaRPr lang="en-US"/>
          </a:p>
        </p:txBody>
      </p:sp>
      <p:sp>
        <p:nvSpPr>
          <p:cNvPr id="5" name="Footer Placeholder 4">
            <a:extLst>
              <a:ext uri="{FF2B5EF4-FFF2-40B4-BE49-F238E27FC236}">
                <a16:creationId xmlns:a16="http://schemas.microsoft.com/office/drawing/2014/main" id="{B327AB7E-EC95-4236-96C5-35C30282A470}"/>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14367926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66</a:t>
            </a:fld>
            <a:endParaRPr lang="en-US"/>
          </a:p>
        </p:txBody>
      </p:sp>
      <p:sp>
        <p:nvSpPr>
          <p:cNvPr id="5" name="Footer Placeholder 4">
            <a:extLst>
              <a:ext uri="{FF2B5EF4-FFF2-40B4-BE49-F238E27FC236}">
                <a16:creationId xmlns:a16="http://schemas.microsoft.com/office/drawing/2014/main" id="{FBE34BCD-6437-4400-8BF3-0B0BEEC7D93B}"/>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28361796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r>
              <a:rPr lang="en-US" dirty="0"/>
              <a:t>What are the drawbacks to this kind of join?</a:t>
            </a:r>
            <a:endParaRPr dirty="0"/>
          </a:p>
        </p:txBody>
      </p:sp>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65347BF1-0E9B-4A07-892C-7666D221C65D}"/>
              </a:ext>
            </a:extLst>
          </p:cNvPr>
          <p:cNvSpPr>
            <a:spLocks noGrp="1"/>
          </p:cNvSpPr>
          <p:nvPr>
            <p:ph type="ftr" sz="quarter" idx="10"/>
          </p:nvPr>
        </p:nvSpPr>
        <p:spPr/>
        <p:txBody>
          <a:bodyPr/>
          <a:lstStyle/>
          <a:p>
            <a:r>
              <a:rPr lang="en-US"/>
              <a:t>Valeri Analytics ©</a:t>
            </a:r>
          </a:p>
        </p:txBody>
      </p:sp>
    </p:spTree>
    <p:extLst>
      <p:ext uri="{BB962C8B-B14F-4D97-AF65-F5344CB8AC3E}">
        <p14:creationId xmlns:p14="http://schemas.microsoft.com/office/powerpoint/2010/main" val="32050083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r>
              <a:rPr lang="en-US" dirty="0"/>
              <a:t>What are the drawbacks to this kind of join?</a:t>
            </a:r>
            <a:endParaRPr dirty="0"/>
          </a:p>
        </p:txBody>
      </p:sp>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65347BF1-0E9B-4A07-892C-7666D221C65D}"/>
              </a:ext>
            </a:extLst>
          </p:cNvPr>
          <p:cNvSpPr>
            <a:spLocks noGrp="1"/>
          </p:cNvSpPr>
          <p:nvPr>
            <p:ph type="ftr" sz="quarter" idx="10"/>
          </p:nvPr>
        </p:nvSpPr>
        <p:spPr/>
        <p:txBody>
          <a:bodyPr/>
          <a:lstStyle/>
          <a:p>
            <a:r>
              <a:rPr lang="en-US"/>
              <a:t>Valeri Analytics ©</a:t>
            </a:r>
          </a:p>
        </p:txBody>
      </p:sp>
    </p:spTree>
    <p:extLst>
      <p:ext uri="{BB962C8B-B14F-4D97-AF65-F5344CB8AC3E}">
        <p14:creationId xmlns:p14="http://schemas.microsoft.com/office/powerpoint/2010/main" val="30358532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r>
              <a:rPr lang="en-US" dirty="0"/>
              <a:t>What are the drawbacks to this kind of join?</a:t>
            </a:r>
            <a:endParaRPr dirty="0"/>
          </a:p>
        </p:txBody>
      </p:sp>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65347BF1-0E9B-4A07-892C-7666D221C65D}"/>
              </a:ext>
            </a:extLst>
          </p:cNvPr>
          <p:cNvSpPr>
            <a:spLocks noGrp="1"/>
          </p:cNvSpPr>
          <p:nvPr>
            <p:ph type="ftr" sz="quarter" idx="10"/>
          </p:nvPr>
        </p:nvSpPr>
        <p:spPr/>
        <p:txBody>
          <a:bodyPr/>
          <a:lstStyle/>
          <a:p>
            <a:r>
              <a:rPr lang="en-US"/>
              <a:t>Valeri Analytics ©</a:t>
            </a:r>
          </a:p>
        </p:txBody>
      </p:sp>
    </p:spTree>
    <p:extLst>
      <p:ext uri="{BB962C8B-B14F-4D97-AF65-F5344CB8AC3E}">
        <p14:creationId xmlns:p14="http://schemas.microsoft.com/office/powerpoint/2010/main" val="114637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7</a:t>
            </a:fld>
            <a:endParaRPr lang="en-US"/>
          </a:p>
        </p:txBody>
      </p:sp>
      <p:sp>
        <p:nvSpPr>
          <p:cNvPr id="5" name="Footer Placeholder 4">
            <a:extLst>
              <a:ext uri="{FF2B5EF4-FFF2-40B4-BE49-F238E27FC236}">
                <a16:creationId xmlns:a16="http://schemas.microsoft.com/office/drawing/2014/main" id="{DED3FC66-7748-44D3-90F1-8293DAA64666}"/>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41134271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r>
              <a:rPr lang="en-US" dirty="0"/>
              <a:t>What are the drawbacks to this kind of join?</a:t>
            </a:r>
            <a:endParaRPr dirty="0"/>
          </a:p>
        </p:txBody>
      </p:sp>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65347BF1-0E9B-4A07-892C-7666D221C65D}"/>
              </a:ext>
            </a:extLst>
          </p:cNvPr>
          <p:cNvSpPr>
            <a:spLocks noGrp="1"/>
          </p:cNvSpPr>
          <p:nvPr>
            <p:ph type="ftr" sz="quarter" idx="10"/>
          </p:nvPr>
        </p:nvSpPr>
        <p:spPr/>
        <p:txBody>
          <a:bodyPr/>
          <a:lstStyle/>
          <a:p>
            <a:r>
              <a:rPr lang="en-US"/>
              <a:t>Valeri Analytics ©</a:t>
            </a:r>
          </a:p>
        </p:txBody>
      </p:sp>
    </p:spTree>
    <p:extLst>
      <p:ext uri="{BB962C8B-B14F-4D97-AF65-F5344CB8AC3E}">
        <p14:creationId xmlns:p14="http://schemas.microsoft.com/office/powerpoint/2010/main" val="350437172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71</a:t>
            </a:fld>
            <a:endParaRPr lang="en-US"/>
          </a:p>
        </p:txBody>
      </p:sp>
      <p:sp>
        <p:nvSpPr>
          <p:cNvPr id="5" name="Footer Placeholder 4">
            <a:extLst>
              <a:ext uri="{FF2B5EF4-FFF2-40B4-BE49-F238E27FC236}">
                <a16:creationId xmlns:a16="http://schemas.microsoft.com/office/drawing/2014/main" id="{4F68B68E-CC4B-4D99-BD52-DF95D2E39513}"/>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36132225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txBox="1">
            <a:spLocks noGrp="1"/>
          </p:cNvSpPr>
          <p:nvPr>
            <p:ph type="body" idx="1"/>
          </p:nvPr>
        </p:nvSpPr>
        <p:spPr>
          <a:xfrm>
            <a:off x="914400" y="4343400"/>
            <a:ext cx="5029200" cy="4114800"/>
          </a:xfrm>
          <a:prstGeom prst="rect">
            <a:avLst/>
          </a:prstGeom>
        </p:spPr>
        <p:txBody>
          <a:bodyPr lIns="91425" tIns="91425" rIns="91425" bIns="91425" anchor="t" anchorCtr="0">
            <a:noAutofit/>
          </a:bodyPr>
          <a:lstStyle/>
          <a:p>
            <a:pPr lvl="0">
              <a:spcBef>
                <a:spcPts val="0"/>
              </a:spcBef>
              <a:buNone/>
            </a:pPr>
            <a:r>
              <a:rPr lang="en-US" dirty="0"/>
              <a:t>What are the drawbacks to this kind of join?</a:t>
            </a:r>
            <a:endParaRPr dirty="0"/>
          </a:p>
        </p:txBody>
      </p:sp>
      <p:sp>
        <p:nvSpPr>
          <p:cNvPr id="520" name="Shape 5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 name="Footer Placeholder 1">
            <a:extLst>
              <a:ext uri="{FF2B5EF4-FFF2-40B4-BE49-F238E27FC236}">
                <a16:creationId xmlns:a16="http://schemas.microsoft.com/office/drawing/2014/main" id="{65347BF1-0E9B-4A07-892C-7666D221C65D}"/>
              </a:ext>
            </a:extLst>
          </p:cNvPr>
          <p:cNvSpPr>
            <a:spLocks noGrp="1"/>
          </p:cNvSpPr>
          <p:nvPr>
            <p:ph type="ftr" sz="quarter" idx="10"/>
          </p:nvPr>
        </p:nvSpPr>
        <p:spPr/>
        <p:txBody>
          <a:bodyPr/>
          <a:lstStyle/>
          <a:p>
            <a:r>
              <a:rPr lang="en-US"/>
              <a:t>Valeri Analytics ©</a:t>
            </a:r>
          </a:p>
        </p:txBody>
      </p:sp>
    </p:spTree>
    <p:extLst>
      <p:ext uri="{BB962C8B-B14F-4D97-AF65-F5344CB8AC3E}">
        <p14:creationId xmlns:p14="http://schemas.microsoft.com/office/powerpoint/2010/main" val="6650159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73</a:t>
            </a:fld>
            <a:endParaRPr lang="en-US"/>
          </a:p>
        </p:txBody>
      </p:sp>
      <p:sp>
        <p:nvSpPr>
          <p:cNvPr id="5" name="Footer Placeholder 4">
            <a:extLst>
              <a:ext uri="{FF2B5EF4-FFF2-40B4-BE49-F238E27FC236}">
                <a16:creationId xmlns:a16="http://schemas.microsoft.com/office/drawing/2014/main" id="{0228E4FE-8BAA-4351-B294-6E5C3BD3F6CB}"/>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12976900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Hope you folks enjoyed your conversation with both me and Red today. And let us know…if you have any question’s you’d like answered.</a:t>
            </a:r>
          </a:p>
          <a:p>
            <a:endParaRPr lang="en-US" dirty="0">
              <a:cs typeface="Calibri"/>
            </a:endParaRPr>
          </a:p>
        </p:txBody>
      </p:sp>
      <p:sp>
        <p:nvSpPr>
          <p:cNvPr id="4" name="Slide Number Placeholder 3"/>
          <p:cNvSpPr>
            <a:spLocks noGrp="1"/>
          </p:cNvSpPr>
          <p:nvPr>
            <p:ph type="sldNum" sz="quarter" idx="10"/>
          </p:nvPr>
        </p:nvSpPr>
        <p:spPr/>
        <p:txBody>
          <a:bodyPr/>
          <a:lstStyle/>
          <a:p>
            <a:fld id="{8E70B6DD-B42A-45D0-82C7-9C2F086BF3B2}" type="slidenum">
              <a:rPr lang="en-US" smtClean="0"/>
              <a:t>74</a:t>
            </a:fld>
            <a:endParaRPr lang="en-US"/>
          </a:p>
        </p:txBody>
      </p:sp>
      <p:sp>
        <p:nvSpPr>
          <p:cNvPr id="5" name="Footer Placeholder 4">
            <a:extLst>
              <a:ext uri="{FF2B5EF4-FFF2-40B4-BE49-F238E27FC236}">
                <a16:creationId xmlns:a16="http://schemas.microsoft.com/office/drawing/2014/main" id="{0228E4FE-8BAA-4351-B294-6E5C3BD3F6CB}"/>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31650254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Hope you folks enjoyed your conversation with both me and Red today. And let us know…if you have any question’s you’d like answered.</a:t>
            </a:r>
          </a:p>
        </p:txBody>
      </p:sp>
      <p:sp>
        <p:nvSpPr>
          <p:cNvPr id="4" name="Slide Number Placeholder 3"/>
          <p:cNvSpPr>
            <a:spLocks noGrp="1"/>
          </p:cNvSpPr>
          <p:nvPr>
            <p:ph type="sldNum" sz="quarter" idx="10"/>
          </p:nvPr>
        </p:nvSpPr>
        <p:spPr/>
        <p:txBody>
          <a:bodyPr/>
          <a:lstStyle/>
          <a:p>
            <a:fld id="{8E70B6DD-B42A-45D0-82C7-9C2F086BF3B2}" type="slidenum">
              <a:rPr lang="en-US" smtClean="0"/>
              <a:t>75</a:t>
            </a:fld>
            <a:endParaRPr lang="en-US"/>
          </a:p>
        </p:txBody>
      </p:sp>
      <p:sp>
        <p:nvSpPr>
          <p:cNvPr id="5" name="Footer Placeholder 4">
            <a:extLst>
              <a:ext uri="{FF2B5EF4-FFF2-40B4-BE49-F238E27FC236}">
                <a16:creationId xmlns:a16="http://schemas.microsoft.com/office/drawing/2014/main" id="{4E8838FE-F6B4-4E3F-879B-18C17BBC2666}"/>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1177387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8</a:t>
            </a:fld>
            <a:endParaRPr lang="en-US"/>
          </a:p>
        </p:txBody>
      </p:sp>
      <p:sp>
        <p:nvSpPr>
          <p:cNvPr id="5" name="Footer Placeholder 4">
            <a:extLst>
              <a:ext uri="{FF2B5EF4-FFF2-40B4-BE49-F238E27FC236}">
                <a16:creationId xmlns:a16="http://schemas.microsoft.com/office/drawing/2014/main" id="{2D7C6ECD-B010-4CEC-B15B-18CB211EC12B}"/>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686778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But let's take a step back. Why should I even be watching this video? Why should I even be learning this stuff? Well learning SQL enables you to do a number of things.  1. As a consultant, you'll be able to effectively communicate with other business analysts.  You'll be able to speak to them in their own language. You'll also be able to tell a client that you have a great analytics foundation. And ultimately, with your new skills in SQL, you'll be able to eliminate the analytics bottleneck. What is the analytics bottleneck? Well that segues nicely into our next slide, where does SQL fit in the data flow?</a:t>
            </a:r>
          </a:p>
        </p:txBody>
      </p:sp>
      <p:sp>
        <p:nvSpPr>
          <p:cNvPr id="4" name="Slide Number Placeholder 3"/>
          <p:cNvSpPr>
            <a:spLocks noGrp="1"/>
          </p:cNvSpPr>
          <p:nvPr>
            <p:ph type="sldNum" sz="quarter" idx="10"/>
          </p:nvPr>
        </p:nvSpPr>
        <p:spPr/>
        <p:txBody>
          <a:bodyPr/>
          <a:lstStyle/>
          <a:p>
            <a:fld id="{8E70B6DD-B42A-45D0-82C7-9C2F086BF3B2}" type="slidenum">
              <a:rPr lang="en-US" smtClean="0"/>
              <a:t>9</a:t>
            </a:fld>
            <a:endParaRPr lang="en-US"/>
          </a:p>
        </p:txBody>
      </p:sp>
      <p:sp>
        <p:nvSpPr>
          <p:cNvPr id="5" name="Footer Placeholder 4">
            <a:extLst>
              <a:ext uri="{FF2B5EF4-FFF2-40B4-BE49-F238E27FC236}">
                <a16:creationId xmlns:a16="http://schemas.microsoft.com/office/drawing/2014/main" id="{A5846CD4-28A6-422A-8B9C-B26EA102C6CB}"/>
              </a:ext>
            </a:extLst>
          </p:cNvPr>
          <p:cNvSpPr>
            <a:spLocks noGrp="1"/>
          </p:cNvSpPr>
          <p:nvPr>
            <p:ph type="ftr" sz="quarter" idx="11"/>
          </p:nvPr>
        </p:nvSpPr>
        <p:spPr/>
        <p:txBody>
          <a:bodyPr/>
          <a:lstStyle/>
          <a:p>
            <a:r>
              <a:rPr lang="en-US"/>
              <a:t>Valeri Analytics ©</a:t>
            </a:r>
          </a:p>
        </p:txBody>
      </p:sp>
    </p:spTree>
    <p:extLst>
      <p:ext uri="{BB962C8B-B14F-4D97-AF65-F5344CB8AC3E}">
        <p14:creationId xmlns:p14="http://schemas.microsoft.com/office/powerpoint/2010/main" val="31295919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u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75735" y="2289386"/>
            <a:ext cx="10065173" cy="1349270"/>
          </a:xfrm>
        </p:spPr>
        <p:txBody>
          <a:bodyPr lIns="0" tIns="0" rIns="0" bIns="0" anchor="b">
            <a:normAutofit/>
          </a:bodyPr>
          <a:lstStyle>
            <a:lvl1pPr algn="l">
              <a:lnSpc>
                <a:spcPct val="100000"/>
              </a:lnSpc>
              <a:defRPr sz="4500">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609603" y="5905207"/>
            <a:ext cx="2743200" cy="185209"/>
          </a:xfrm>
        </p:spPr>
        <p:txBody>
          <a:bodyPr lIns="0" tIns="0" rIns="0" bIns="0" anchor="b"/>
          <a:lstStyle>
            <a:lvl1pPr>
              <a:defRPr>
                <a:solidFill>
                  <a:schemeClr val="bg1"/>
                </a:solidFill>
              </a:defRPr>
            </a:lvl1pPr>
          </a:lstStyle>
          <a:p>
            <a:endParaRPr lang="en-US"/>
          </a:p>
        </p:txBody>
      </p:sp>
      <p:sp>
        <p:nvSpPr>
          <p:cNvPr id="5" name="Footer Placeholder 4"/>
          <p:cNvSpPr>
            <a:spLocks noGrp="1"/>
          </p:cNvSpPr>
          <p:nvPr>
            <p:ph type="ftr" sz="quarter" idx="11"/>
          </p:nvPr>
        </p:nvSpPr>
        <p:spPr>
          <a:xfrm>
            <a:off x="609602" y="5682826"/>
            <a:ext cx="10031305" cy="211351"/>
          </a:xfrm>
        </p:spPr>
        <p:txBody>
          <a:bodyPr lIns="0" tIns="0" rIns="0" bIns="0" anchor="b"/>
          <a:lstStyle>
            <a:lvl1pPr algn="l">
              <a:defRPr>
                <a:solidFill>
                  <a:schemeClr val="bg1"/>
                </a:solidFill>
              </a:defRPr>
            </a:lvl1pPr>
          </a:lstStyle>
          <a:p>
            <a:r>
              <a:rPr lang="en-US"/>
              <a:t>Valeri Analytics ©</a:t>
            </a:r>
          </a:p>
        </p:txBody>
      </p:sp>
      <p:cxnSp>
        <p:nvCxnSpPr>
          <p:cNvPr id="11" name="Straight Connector 10"/>
          <p:cNvCxnSpPr/>
          <p:nvPr userDrawn="1"/>
        </p:nvCxnSpPr>
        <p:spPr>
          <a:xfrm>
            <a:off x="609602" y="3804671"/>
            <a:ext cx="39478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09602" y="5440431"/>
            <a:ext cx="39478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5735" y="1445021"/>
            <a:ext cx="1920244" cy="723168"/>
          </a:xfrm>
          <a:prstGeom prst="rect">
            <a:avLst/>
          </a:prstGeom>
        </p:spPr>
      </p:pic>
      <p:sp>
        <p:nvSpPr>
          <p:cNvPr id="9" name="Subtitle 2"/>
          <p:cNvSpPr>
            <a:spLocks noGrp="1"/>
          </p:cNvSpPr>
          <p:nvPr>
            <p:ph type="subTitle" idx="1"/>
          </p:nvPr>
        </p:nvSpPr>
        <p:spPr>
          <a:xfrm>
            <a:off x="616079" y="3966378"/>
            <a:ext cx="10065173" cy="1302173"/>
          </a:xfrm>
        </p:spPr>
        <p:txBody>
          <a:bodyPr lIns="0" tIns="0" rIns="0" bIns="0">
            <a:normAutofit/>
          </a:bodyPr>
          <a:lstStyle>
            <a:lvl1pPr marL="0" indent="0" algn="l">
              <a:lnSpc>
                <a:spcPct val="100000"/>
              </a:lnSpc>
              <a:buNone/>
              <a:defRPr sz="1800" b="1">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1165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2"/>
          </p:nvPr>
        </p:nvSpPr>
        <p:spPr/>
        <p:txBody>
          <a:bodyPr/>
          <a:lstStyle/>
          <a:p>
            <a:fld id="{D3208424-F6AD-4E5C-917C-F54A0BC36660}" type="slidenum">
              <a:rPr lang="en-US" smtClean="0"/>
              <a:t>‹#›</a:t>
            </a:fld>
            <a:endParaRPr lang="en-US"/>
          </a:p>
        </p:txBody>
      </p:sp>
    </p:spTree>
    <p:extLst>
      <p:ext uri="{BB962C8B-B14F-4D97-AF65-F5344CB8AC3E}">
        <p14:creationId xmlns:p14="http://schemas.microsoft.com/office/powerpoint/2010/main" val="2235083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ue Title Only">
    <p:bg>
      <p:bgPr>
        <a:solidFill>
          <a:srgbClr val="1432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3208424-F6AD-4E5C-917C-F54A0BC36660}" type="slidenum">
              <a:rPr lang="en-US" smtClean="0"/>
              <a:pPr/>
              <a:t>‹#›</a:t>
            </a:fld>
            <a:endParaRPr lang="en-US"/>
          </a:p>
        </p:txBody>
      </p:sp>
      <p:cxnSp>
        <p:nvCxnSpPr>
          <p:cNvPr id="4" name="Straight Connector 3"/>
          <p:cNvCxnSpPr/>
          <p:nvPr userDrawn="1"/>
        </p:nvCxnSpPr>
        <p:spPr>
          <a:xfrm>
            <a:off x="11690469" y="461910"/>
            <a:ext cx="228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612962" y="1298538"/>
            <a:ext cx="39478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7584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2"/>
          </p:nvPr>
        </p:nvSpPr>
        <p:spPr/>
        <p:txBody>
          <a:bodyPr/>
          <a:lstStyle/>
          <a:p>
            <a:fld id="{D3208424-F6AD-4E5C-917C-F54A0BC36660}" type="slidenum">
              <a:rPr lang="en-US" smtClean="0"/>
              <a:t>‹#›</a:t>
            </a:fld>
            <a:endParaRPr lang="en-US"/>
          </a:p>
        </p:txBody>
      </p:sp>
      <p:sp>
        <p:nvSpPr>
          <p:cNvPr id="5" name="Text Placeholder 2"/>
          <p:cNvSpPr>
            <a:spLocks noGrp="1"/>
          </p:cNvSpPr>
          <p:nvPr>
            <p:ph type="body" idx="1"/>
          </p:nvPr>
        </p:nvSpPr>
        <p:spPr>
          <a:xfrm>
            <a:off x="515471" y="1349075"/>
            <a:ext cx="11073701" cy="635316"/>
          </a:xfrm>
        </p:spPr>
        <p:txBody>
          <a:bodyPr anchor="t">
            <a:normAutofit/>
          </a:bodyPr>
          <a:lstStyle>
            <a:lvl1pPr marL="0" indent="0">
              <a:lnSpc>
                <a:spcPct val="100000"/>
              </a:lnSpc>
              <a:spcBef>
                <a:spcPts val="0"/>
              </a:spcBef>
              <a:buNone/>
              <a:defRPr sz="2000" b="1"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205051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Member Bio">
    <p:spTree>
      <p:nvGrpSpPr>
        <p:cNvPr id="1" name=""/>
        <p:cNvGrpSpPr/>
        <p:nvPr/>
      </p:nvGrpSpPr>
      <p:grpSpPr>
        <a:xfrm>
          <a:off x="0" y="0"/>
          <a:ext cx="0" cy="0"/>
          <a:chOff x="0" y="0"/>
          <a:chExt cx="0" cy="0"/>
        </a:xfrm>
      </p:grpSpPr>
      <p:sp>
        <p:nvSpPr>
          <p:cNvPr id="2" name="Title 1"/>
          <p:cNvSpPr>
            <a:spLocks noGrp="1"/>
          </p:cNvSpPr>
          <p:nvPr>
            <p:ph type="title"/>
          </p:nvPr>
        </p:nvSpPr>
        <p:spPr>
          <a:xfrm>
            <a:off x="515472" y="256755"/>
            <a:ext cx="9542928" cy="1034163"/>
          </a:xfrm>
        </p:spPr>
        <p:txBody>
          <a:bodyPr/>
          <a:lstStyle/>
          <a:p>
            <a:r>
              <a:rPr lang="en-US"/>
              <a:t>Click to edit Master title style</a:t>
            </a:r>
          </a:p>
        </p:txBody>
      </p:sp>
      <p:sp>
        <p:nvSpPr>
          <p:cNvPr id="6" name="Slide Number Placeholder 5"/>
          <p:cNvSpPr>
            <a:spLocks noGrp="1"/>
          </p:cNvSpPr>
          <p:nvPr>
            <p:ph type="sldNum" sz="quarter" idx="12"/>
          </p:nvPr>
        </p:nvSpPr>
        <p:spPr/>
        <p:txBody>
          <a:bodyPr/>
          <a:lstStyle/>
          <a:p>
            <a:fld id="{D3208424-F6AD-4E5C-917C-F54A0BC36660}" type="slidenum">
              <a:rPr lang="en-US" smtClean="0"/>
              <a:t>‹#›</a:t>
            </a:fld>
            <a:endParaRPr lang="en-US"/>
          </a:p>
        </p:txBody>
      </p:sp>
      <p:sp>
        <p:nvSpPr>
          <p:cNvPr id="5" name="Text Placeholder 2"/>
          <p:cNvSpPr>
            <a:spLocks noGrp="1"/>
          </p:cNvSpPr>
          <p:nvPr>
            <p:ph type="body" idx="1"/>
          </p:nvPr>
        </p:nvSpPr>
        <p:spPr>
          <a:xfrm>
            <a:off x="515472" y="1322179"/>
            <a:ext cx="9548768" cy="635316"/>
          </a:xfrm>
        </p:spPr>
        <p:txBody>
          <a:bodyPr anchor="t">
            <a:normAutofit/>
          </a:bodyPr>
          <a:lstStyle>
            <a:lvl1pPr marL="0" indent="0">
              <a:lnSpc>
                <a:spcPct val="100000"/>
              </a:lnSpc>
              <a:spcBef>
                <a:spcPts val="0"/>
              </a:spcBef>
              <a:buNone/>
              <a:defRPr sz="2000" b="1"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Picture Placeholder 6"/>
          <p:cNvSpPr>
            <a:spLocks noGrp="1"/>
          </p:cNvSpPr>
          <p:nvPr>
            <p:ph type="pic" sz="quarter" idx="13" hasCustomPrompt="1"/>
          </p:nvPr>
        </p:nvSpPr>
        <p:spPr>
          <a:xfrm>
            <a:off x="10367963" y="322263"/>
            <a:ext cx="1203325" cy="1223962"/>
          </a:xfrm>
        </p:spPr>
        <p:txBody>
          <a:bodyPr>
            <a:normAutofit/>
          </a:bodyPr>
          <a:lstStyle>
            <a:lvl1pPr algn="ctr">
              <a:defRPr sz="1400" baseline="0"/>
            </a:lvl1pPr>
          </a:lstStyle>
          <a:p>
            <a:r>
              <a:rPr lang="en-US" sz="1400"/>
              <a:t>Click icon to insert photo</a:t>
            </a:r>
            <a:endParaRPr lang="en-US"/>
          </a:p>
        </p:txBody>
      </p:sp>
      <p:sp>
        <p:nvSpPr>
          <p:cNvPr id="8" name="Content Placeholder 2"/>
          <p:cNvSpPr>
            <a:spLocks noGrp="1"/>
          </p:cNvSpPr>
          <p:nvPr>
            <p:ph idx="14"/>
          </p:nvPr>
        </p:nvSpPr>
        <p:spPr>
          <a:xfrm>
            <a:off x="596797" y="2245669"/>
            <a:ext cx="4412232" cy="4390455"/>
          </a:xfrm>
        </p:spPr>
        <p:txBody>
          <a:bodyPr lIns="0" tIns="0" rIns="0" bIns="0">
            <a:noAutofit/>
          </a:bodyPr>
          <a:lstStyle>
            <a:lvl1pPr>
              <a:lnSpc>
                <a:spcPct val="100000"/>
              </a:lnSpc>
              <a:spcBef>
                <a:spcPts val="0"/>
              </a:spcBef>
              <a:defRPr sz="1500"/>
            </a:lvl1pPr>
            <a:lvl2pPr marL="115888" indent="-115888">
              <a:lnSpc>
                <a:spcPct val="100000"/>
              </a:lnSpc>
              <a:spcBef>
                <a:spcPts val="600"/>
              </a:spcBef>
              <a:defRPr sz="1400">
                <a:solidFill>
                  <a:schemeClr val="accent2"/>
                </a:solidFill>
              </a:defRPr>
            </a:lvl2pPr>
            <a:lvl3pPr marL="230188" indent="-117475">
              <a:defRPr sz="1200"/>
            </a:lvl3pPr>
            <a:lvl4pPr marL="346075" indent="-111125">
              <a:defRPr sz="1200"/>
            </a:lvl4pPr>
            <a:lvl5pPr marL="460375" indent="-112713">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5" hasCustomPrompt="1"/>
          </p:nvPr>
        </p:nvSpPr>
        <p:spPr>
          <a:xfrm>
            <a:off x="5466229" y="2245669"/>
            <a:ext cx="2985247" cy="1694319"/>
          </a:xfrm>
        </p:spPr>
        <p:txBody>
          <a:bodyPr lIns="0" tIns="0" rIns="0" bIns="0">
            <a:noAutofit/>
          </a:bodyPr>
          <a:lstStyle>
            <a:lvl1pPr>
              <a:lnSpc>
                <a:spcPct val="100000"/>
              </a:lnSpc>
              <a:spcBef>
                <a:spcPts val="0"/>
              </a:spcBef>
              <a:spcAft>
                <a:spcPts val="600"/>
              </a:spcAft>
              <a:defRPr sz="1200" b="1" cap="all" baseline="0">
                <a:solidFill>
                  <a:schemeClr val="accent2"/>
                </a:solidFill>
              </a:defRPr>
            </a:lvl1pPr>
            <a:lvl2pPr marL="114300" indent="-112713">
              <a:lnSpc>
                <a:spcPts val="1600"/>
              </a:lnSpc>
              <a:spcBef>
                <a:spcPts val="0"/>
              </a:spcBef>
              <a:spcAft>
                <a:spcPts val="600"/>
              </a:spcAft>
              <a:defRPr sz="1200">
                <a:solidFill>
                  <a:schemeClr val="tx2"/>
                </a:solidFill>
              </a:defRPr>
            </a:lvl2pPr>
            <a:lvl3pPr marL="114300" indent="-112713">
              <a:lnSpc>
                <a:spcPts val="1600"/>
              </a:lnSpc>
              <a:spcBef>
                <a:spcPts val="0"/>
              </a:spcBef>
              <a:spcAft>
                <a:spcPts val="600"/>
              </a:spcAft>
              <a:defRPr sz="1200"/>
            </a:lvl3pPr>
            <a:lvl4pPr marL="114300" indent="-112713">
              <a:lnSpc>
                <a:spcPts val="1600"/>
              </a:lnSpc>
              <a:spcBef>
                <a:spcPts val="0"/>
              </a:spcBef>
              <a:spcAft>
                <a:spcPts val="600"/>
              </a:spcAft>
              <a:defRPr sz="1200"/>
            </a:lvl4pPr>
            <a:lvl5pPr marL="114300" indent="-112713">
              <a:lnSpc>
                <a:spcPts val="1600"/>
              </a:lnSpc>
              <a:spcBef>
                <a:spcPts val="0"/>
              </a:spcBef>
              <a:spcAft>
                <a:spcPts val="600"/>
              </a:spcAft>
              <a:defRPr sz="1200"/>
            </a:lvl5pPr>
          </a:lstStyle>
          <a:p>
            <a:pPr lvl="0"/>
            <a:r>
              <a:rPr lang="en-US"/>
              <a:t>functional skills: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p:cNvSpPr>
            <a:spLocks noGrp="1"/>
          </p:cNvSpPr>
          <p:nvPr>
            <p:ph idx="16" hasCustomPrompt="1"/>
          </p:nvPr>
        </p:nvSpPr>
        <p:spPr>
          <a:xfrm>
            <a:off x="8644217" y="2245668"/>
            <a:ext cx="2985247" cy="1694319"/>
          </a:xfrm>
        </p:spPr>
        <p:txBody>
          <a:bodyPr lIns="0" tIns="0" rIns="0" bIns="0">
            <a:noAutofit/>
          </a:bodyPr>
          <a:lstStyle>
            <a:lvl1pPr>
              <a:lnSpc>
                <a:spcPct val="100000"/>
              </a:lnSpc>
              <a:spcBef>
                <a:spcPts val="0"/>
              </a:spcBef>
              <a:spcAft>
                <a:spcPts val="600"/>
              </a:spcAft>
              <a:defRPr sz="1200" b="1" cap="all" baseline="0">
                <a:solidFill>
                  <a:schemeClr val="accent2"/>
                </a:solidFill>
              </a:defRPr>
            </a:lvl1pPr>
            <a:lvl2pPr marL="114300" indent="-112713">
              <a:lnSpc>
                <a:spcPts val="1600"/>
              </a:lnSpc>
              <a:spcBef>
                <a:spcPts val="0"/>
              </a:spcBef>
              <a:spcAft>
                <a:spcPts val="600"/>
              </a:spcAft>
              <a:defRPr sz="1200">
                <a:solidFill>
                  <a:schemeClr val="tx2"/>
                </a:solidFill>
              </a:defRPr>
            </a:lvl2pPr>
            <a:lvl3pPr marL="114300" indent="-112713">
              <a:lnSpc>
                <a:spcPts val="1600"/>
              </a:lnSpc>
              <a:spcBef>
                <a:spcPts val="0"/>
              </a:spcBef>
              <a:spcAft>
                <a:spcPts val="600"/>
              </a:spcAft>
              <a:defRPr sz="1200"/>
            </a:lvl3pPr>
            <a:lvl4pPr marL="114300" indent="-112713">
              <a:lnSpc>
                <a:spcPts val="1600"/>
              </a:lnSpc>
              <a:spcBef>
                <a:spcPts val="0"/>
              </a:spcBef>
              <a:spcAft>
                <a:spcPts val="600"/>
              </a:spcAft>
              <a:defRPr sz="1200"/>
            </a:lvl4pPr>
            <a:lvl5pPr marL="114300" indent="-112713">
              <a:lnSpc>
                <a:spcPts val="1600"/>
              </a:lnSpc>
              <a:spcBef>
                <a:spcPts val="0"/>
              </a:spcBef>
              <a:spcAft>
                <a:spcPts val="600"/>
              </a:spcAft>
              <a:defRPr sz="1200"/>
            </a:lvl5pPr>
          </a:lstStyle>
          <a:p>
            <a:pPr lvl="0"/>
            <a:r>
              <a:rPr lang="en-US"/>
              <a:t>industry experience:</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idx="17" hasCustomPrompt="1"/>
          </p:nvPr>
        </p:nvSpPr>
        <p:spPr>
          <a:xfrm>
            <a:off x="5466229" y="4228162"/>
            <a:ext cx="6163235" cy="1745918"/>
          </a:xfrm>
        </p:spPr>
        <p:txBody>
          <a:bodyPr lIns="0" tIns="0" rIns="0" bIns="0" numCol="2" spcCol="182880">
            <a:noAutofit/>
          </a:bodyPr>
          <a:lstStyle>
            <a:lvl1pPr>
              <a:lnSpc>
                <a:spcPct val="100000"/>
              </a:lnSpc>
              <a:spcBef>
                <a:spcPts val="0"/>
              </a:spcBef>
              <a:spcAft>
                <a:spcPts val="600"/>
              </a:spcAft>
              <a:defRPr sz="1200" b="1" cap="all" baseline="0">
                <a:solidFill>
                  <a:schemeClr val="accent2"/>
                </a:solidFill>
              </a:defRPr>
            </a:lvl1pPr>
            <a:lvl2pPr marL="114300" indent="-112713">
              <a:lnSpc>
                <a:spcPts val="1600"/>
              </a:lnSpc>
              <a:spcBef>
                <a:spcPts val="0"/>
              </a:spcBef>
              <a:spcAft>
                <a:spcPts val="600"/>
              </a:spcAft>
              <a:defRPr sz="1200">
                <a:solidFill>
                  <a:schemeClr val="tx2"/>
                </a:solidFill>
              </a:defRPr>
            </a:lvl2pPr>
            <a:lvl3pPr marL="114300" indent="-112713">
              <a:lnSpc>
                <a:spcPts val="1600"/>
              </a:lnSpc>
              <a:spcBef>
                <a:spcPts val="0"/>
              </a:spcBef>
              <a:spcAft>
                <a:spcPts val="600"/>
              </a:spcAft>
              <a:defRPr sz="1200"/>
            </a:lvl3pPr>
            <a:lvl4pPr marL="114300" indent="-112713">
              <a:lnSpc>
                <a:spcPts val="1600"/>
              </a:lnSpc>
              <a:spcBef>
                <a:spcPts val="0"/>
              </a:spcBef>
              <a:spcAft>
                <a:spcPts val="600"/>
              </a:spcAft>
              <a:defRPr sz="1200"/>
            </a:lvl4pPr>
            <a:lvl5pPr marL="114300" indent="-112713">
              <a:lnSpc>
                <a:spcPts val="1600"/>
              </a:lnSpc>
              <a:spcBef>
                <a:spcPts val="0"/>
              </a:spcBef>
              <a:spcAft>
                <a:spcPts val="600"/>
              </a:spcAft>
              <a:defRPr sz="1200"/>
            </a:lvl5pPr>
          </a:lstStyle>
          <a:p>
            <a:pPr lvl="0"/>
            <a:r>
              <a:rPr lang="en-US"/>
              <a:t>industry experience:</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p:cNvCxnSpPr/>
          <p:nvPr userDrawn="1"/>
        </p:nvCxnSpPr>
        <p:spPr>
          <a:xfrm>
            <a:off x="5466229" y="4043681"/>
            <a:ext cx="6105059"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783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se Study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3521" y="3650887"/>
            <a:ext cx="5377332" cy="2878815"/>
          </a:xfrm>
        </p:spPr>
        <p:txBody>
          <a:bodyPr lIns="0" tIns="0" rIns="0" bIns="0">
            <a:noAutofit/>
          </a:bodyPr>
          <a:lstStyle>
            <a:lvl1pPr>
              <a:lnSpc>
                <a:spcPct val="100000"/>
              </a:lnSpc>
              <a:spcBef>
                <a:spcPts val="0"/>
              </a:spcBef>
              <a:defRPr sz="1200"/>
            </a:lvl1pPr>
            <a:lvl2pPr marL="115888" indent="-115888">
              <a:lnSpc>
                <a:spcPct val="100000"/>
              </a:lnSpc>
              <a:spcBef>
                <a:spcPts val="1200"/>
              </a:spcBef>
              <a:defRPr sz="1200">
                <a:solidFill>
                  <a:schemeClr val="accent2"/>
                </a:solidFill>
              </a:defRPr>
            </a:lvl2pPr>
            <a:lvl3pPr marL="230188" indent="-117475">
              <a:defRPr sz="1200"/>
            </a:lvl3pPr>
            <a:lvl4pPr marL="346075" indent="-111125">
              <a:defRPr sz="1200"/>
            </a:lvl4pPr>
            <a:lvl5pPr marL="460375" indent="-112713">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D3208424-F6AD-4E5C-917C-F54A0BC36660}" type="slidenum">
              <a:rPr lang="en-US" smtClean="0"/>
              <a:t>‹#›</a:t>
            </a:fld>
            <a:endParaRPr lang="en-US"/>
          </a:p>
        </p:txBody>
      </p:sp>
      <p:sp>
        <p:nvSpPr>
          <p:cNvPr id="7" name="Text Placeholder 2"/>
          <p:cNvSpPr>
            <a:spLocks noGrp="1"/>
          </p:cNvSpPr>
          <p:nvPr>
            <p:ph type="body" idx="13"/>
          </p:nvPr>
        </p:nvSpPr>
        <p:spPr>
          <a:xfrm>
            <a:off x="609604" y="1882451"/>
            <a:ext cx="10972796" cy="1156584"/>
          </a:xfrm>
          <a:solidFill>
            <a:schemeClr val="accent1"/>
          </a:solidFill>
        </p:spPr>
        <p:txBody>
          <a:bodyPr lIns="109728" tIns="137160" rIns="274320" bIns="45720" anchor="t">
            <a:normAutofit/>
          </a:bodyPr>
          <a:lstStyle>
            <a:lvl1pPr marL="0" indent="0">
              <a:lnSpc>
                <a:spcPct val="100000"/>
              </a:lnSpc>
              <a:spcBef>
                <a:spcPts val="0"/>
              </a:spcBef>
              <a:buNone/>
              <a:defRPr sz="1400" b="0" spc="3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2"/>
          <p:cNvSpPr>
            <a:spLocks noGrp="1"/>
          </p:cNvSpPr>
          <p:nvPr>
            <p:ph type="body" idx="14"/>
          </p:nvPr>
        </p:nvSpPr>
        <p:spPr>
          <a:xfrm>
            <a:off x="610294" y="3075094"/>
            <a:ext cx="5370559" cy="377797"/>
          </a:xfrm>
        </p:spPr>
        <p:txBody>
          <a:bodyPr lIns="0" tIns="0" rIns="0" bIns="0" anchor="b">
            <a:noAutofit/>
          </a:bodyPr>
          <a:lstStyle>
            <a:lvl1pPr marL="0" indent="0">
              <a:lnSpc>
                <a:spcPct val="100000"/>
              </a:lnSpc>
              <a:spcBef>
                <a:spcPts val="0"/>
              </a:spcBef>
              <a:buNone/>
              <a:defRPr sz="12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11" name="Straight Connector 10"/>
          <p:cNvCxnSpPr/>
          <p:nvPr userDrawn="1"/>
        </p:nvCxnSpPr>
        <p:spPr>
          <a:xfrm>
            <a:off x="610294" y="3542454"/>
            <a:ext cx="537055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5"/>
          </p:nvPr>
        </p:nvSpPr>
        <p:spPr>
          <a:xfrm>
            <a:off x="6252312" y="3650887"/>
            <a:ext cx="5330088" cy="2878815"/>
          </a:xfrm>
        </p:spPr>
        <p:txBody>
          <a:bodyPr lIns="0" tIns="0" rIns="0" bIns="0">
            <a:noAutofit/>
          </a:bodyPr>
          <a:lstStyle>
            <a:lvl1pPr>
              <a:lnSpc>
                <a:spcPct val="100000"/>
              </a:lnSpc>
              <a:spcBef>
                <a:spcPts val="0"/>
              </a:spcBef>
              <a:defRPr sz="1200"/>
            </a:lvl1pPr>
            <a:lvl2pPr marL="115888" indent="-115888">
              <a:lnSpc>
                <a:spcPct val="100000"/>
              </a:lnSpc>
              <a:spcBef>
                <a:spcPts val="1200"/>
              </a:spcBef>
              <a:defRPr sz="1200">
                <a:solidFill>
                  <a:schemeClr val="accent2"/>
                </a:solidFill>
              </a:defRPr>
            </a:lvl2pPr>
            <a:lvl3pPr marL="230188" indent="-117475">
              <a:defRPr sz="1200"/>
            </a:lvl3pPr>
            <a:lvl4pPr marL="346075" indent="-111125">
              <a:defRPr sz="1200"/>
            </a:lvl4pPr>
            <a:lvl5pPr marL="460375" indent="-112713">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p:cNvSpPr>
            <a:spLocks noGrp="1"/>
          </p:cNvSpPr>
          <p:nvPr>
            <p:ph type="body" idx="16"/>
          </p:nvPr>
        </p:nvSpPr>
        <p:spPr>
          <a:xfrm>
            <a:off x="6259085" y="3075094"/>
            <a:ext cx="5323315" cy="377797"/>
          </a:xfrm>
        </p:spPr>
        <p:txBody>
          <a:bodyPr lIns="0" tIns="0" rIns="0" bIns="0" anchor="b">
            <a:noAutofit/>
          </a:bodyPr>
          <a:lstStyle>
            <a:lvl1pPr marL="0" indent="0">
              <a:lnSpc>
                <a:spcPct val="100000"/>
              </a:lnSpc>
              <a:spcBef>
                <a:spcPts val="0"/>
              </a:spcBef>
              <a:buNone/>
              <a:defRPr sz="12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cxnSp>
        <p:nvCxnSpPr>
          <p:cNvPr id="14" name="Straight Connector 13"/>
          <p:cNvCxnSpPr/>
          <p:nvPr userDrawn="1"/>
        </p:nvCxnSpPr>
        <p:spPr>
          <a:xfrm>
            <a:off x="6252312" y="3542454"/>
            <a:ext cx="53300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063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Study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3521" y="2245669"/>
            <a:ext cx="5377332" cy="3738272"/>
          </a:xfrm>
        </p:spPr>
        <p:txBody>
          <a:bodyPr lIns="0" tIns="0" rIns="0" bIns="0">
            <a:noAutofit/>
          </a:bodyPr>
          <a:lstStyle>
            <a:lvl1pPr>
              <a:lnSpc>
                <a:spcPct val="100000"/>
              </a:lnSpc>
              <a:spcBef>
                <a:spcPts val="0"/>
              </a:spcBef>
              <a:defRPr sz="1200" b="1">
                <a:solidFill>
                  <a:schemeClr val="accent2"/>
                </a:solidFill>
              </a:defRPr>
            </a:lvl1pPr>
            <a:lvl2pPr marL="0" indent="0">
              <a:lnSpc>
                <a:spcPct val="100000"/>
              </a:lnSpc>
              <a:spcBef>
                <a:spcPts val="800"/>
              </a:spcBef>
              <a:buNone/>
              <a:defRPr sz="1200">
                <a:solidFill>
                  <a:schemeClr val="tx2"/>
                </a:solidFill>
              </a:defRPr>
            </a:lvl2pPr>
            <a:lvl3pPr marL="117475" indent="-117475">
              <a:defRPr sz="1200"/>
            </a:lvl3pPr>
            <a:lvl4pPr marL="228600" indent="-111125">
              <a:defRPr sz="1200"/>
            </a:lvl4pPr>
            <a:lvl5pPr marL="342900" indent="-112713">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D3208424-F6AD-4E5C-917C-F54A0BC36660}" type="slidenum">
              <a:rPr lang="en-US" smtClean="0"/>
              <a:t>‹#›</a:t>
            </a:fld>
            <a:endParaRPr lang="en-US"/>
          </a:p>
        </p:txBody>
      </p:sp>
      <p:sp>
        <p:nvSpPr>
          <p:cNvPr id="15" name="Content Placeholder 2"/>
          <p:cNvSpPr>
            <a:spLocks noGrp="1"/>
          </p:cNvSpPr>
          <p:nvPr>
            <p:ph idx="13"/>
          </p:nvPr>
        </p:nvSpPr>
        <p:spPr>
          <a:xfrm>
            <a:off x="6205068" y="2178427"/>
            <a:ext cx="5377332" cy="1628186"/>
          </a:xfrm>
          <a:solidFill>
            <a:schemeClr val="bg2"/>
          </a:solidFill>
        </p:spPr>
        <p:txBody>
          <a:bodyPr lIns="91440" tIns="73152" rIns="182880" bIns="182880">
            <a:noAutofit/>
          </a:bodyPr>
          <a:lstStyle>
            <a:lvl1pPr>
              <a:lnSpc>
                <a:spcPct val="100000"/>
              </a:lnSpc>
              <a:spcBef>
                <a:spcPts val="0"/>
              </a:spcBef>
              <a:spcAft>
                <a:spcPts val="800"/>
              </a:spcAft>
              <a:defRPr sz="1200" b="1">
                <a:solidFill>
                  <a:schemeClr val="accent2"/>
                </a:solidFill>
              </a:defRPr>
            </a:lvl1pPr>
            <a:lvl2pPr marL="0" indent="0">
              <a:lnSpc>
                <a:spcPts val="1500"/>
              </a:lnSpc>
              <a:spcBef>
                <a:spcPts val="0"/>
              </a:spcBef>
              <a:buNone/>
              <a:defRPr sz="1200">
                <a:solidFill>
                  <a:schemeClr val="tx2"/>
                </a:solidFill>
              </a:defRPr>
            </a:lvl2pPr>
            <a:lvl3pPr marL="117475" indent="-117475">
              <a:lnSpc>
                <a:spcPts val="1600"/>
              </a:lnSpc>
              <a:spcBef>
                <a:spcPts val="0"/>
              </a:spcBef>
              <a:defRPr sz="1200"/>
            </a:lvl3pPr>
            <a:lvl4pPr marL="228600" indent="-111125">
              <a:defRPr sz="1200"/>
            </a:lvl4pPr>
            <a:lvl5pPr marL="342900" indent="-112713">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p:cNvSpPr>
            <a:spLocks noGrp="1"/>
          </p:cNvSpPr>
          <p:nvPr>
            <p:ph idx="14"/>
          </p:nvPr>
        </p:nvSpPr>
        <p:spPr>
          <a:xfrm>
            <a:off x="6205068" y="3880029"/>
            <a:ext cx="5377332" cy="1735064"/>
          </a:xfrm>
          <a:solidFill>
            <a:schemeClr val="accent1"/>
          </a:solidFill>
        </p:spPr>
        <p:txBody>
          <a:bodyPr lIns="91440" tIns="73152" rIns="182880" bIns="182880">
            <a:noAutofit/>
          </a:bodyPr>
          <a:lstStyle>
            <a:lvl1pPr>
              <a:lnSpc>
                <a:spcPct val="100000"/>
              </a:lnSpc>
              <a:spcBef>
                <a:spcPts val="0"/>
              </a:spcBef>
              <a:spcAft>
                <a:spcPts val="800"/>
              </a:spcAft>
              <a:defRPr sz="1200" b="1">
                <a:solidFill>
                  <a:schemeClr val="accent2"/>
                </a:solidFill>
              </a:defRPr>
            </a:lvl1pPr>
            <a:lvl2pPr marL="0" indent="0">
              <a:lnSpc>
                <a:spcPts val="1600"/>
              </a:lnSpc>
              <a:spcBef>
                <a:spcPts val="0"/>
              </a:spcBef>
              <a:buNone/>
              <a:defRPr sz="1200">
                <a:solidFill>
                  <a:schemeClr val="bg1"/>
                </a:solidFill>
              </a:defRPr>
            </a:lvl2pPr>
            <a:lvl3pPr marL="117475" indent="-117475">
              <a:lnSpc>
                <a:spcPts val="1600"/>
              </a:lnSpc>
              <a:spcBef>
                <a:spcPts val="0"/>
              </a:spcBef>
              <a:defRPr sz="1200">
                <a:solidFill>
                  <a:schemeClr val="bg1"/>
                </a:solidFill>
              </a:defRPr>
            </a:lvl3pPr>
            <a:lvl4pPr marL="228600" indent="-111125">
              <a:defRPr sz="1200">
                <a:solidFill>
                  <a:schemeClr val="bg1"/>
                </a:solidFill>
              </a:defRPr>
            </a:lvl4pPr>
            <a:lvl5pPr marL="342900" indent="-112713">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2"/>
          <p:cNvSpPr>
            <a:spLocks noGrp="1"/>
          </p:cNvSpPr>
          <p:nvPr>
            <p:ph type="body" idx="15"/>
          </p:nvPr>
        </p:nvSpPr>
        <p:spPr>
          <a:xfrm>
            <a:off x="515471" y="1322179"/>
            <a:ext cx="11073701" cy="635316"/>
          </a:xfrm>
        </p:spPr>
        <p:txBody>
          <a:bodyPr anchor="t">
            <a:normAutofit/>
          </a:bodyPr>
          <a:lstStyle>
            <a:lvl1pPr marL="0" indent="0">
              <a:lnSpc>
                <a:spcPct val="100000"/>
              </a:lnSpc>
              <a:spcBef>
                <a:spcPts val="0"/>
              </a:spcBef>
              <a:buNone/>
              <a:defRPr sz="2000" b="1"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345255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6011228" y="2290713"/>
            <a:ext cx="5410200" cy="4055932"/>
          </a:xfrm>
        </p:spPr>
        <p:txBody>
          <a:bodyPr/>
          <a:lstStyle>
            <a:lvl1pPr marL="112713" indent="-112713">
              <a:lnSpc>
                <a:spcPct val="100000"/>
              </a:lnSpc>
              <a:spcBef>
                <a:spcPts val="1200"/>
              </a:spcBef>
              <a:buFont typeface="Arial" panose="020B0604020202020204" pitchFamily="34" charset="0"/>
              <a:buChar char="•"/>
              <a:defRPr sz="1600">
                <a:solidFill>
                  <a:schemeClr val="accent2"/>
                </a:solidFill>
              </a:defRPr>
            </a:lvl1pPr>
            <a:lvl2pPr marL="282575" indent="-117475">
              <a:lnSpc>
                <a:spcPct val="100000"/>
              </a:lnSpc>
              <a:spcBef>
                <a:spcPts val="600"/>
              </a:spcBef>
              <a:defRPr sz="1500"/>
            </a:lvl2pPr>
            <a:lvl3pPr marL="461963" indent="-112713">
              <a:lnSpc>
                <a:spcPct val="100000"/>
              </a:lnSpc>
              <a:spcBef>
                <a:spcPts val="600"/>
              </a:spcBef>
              <a:defRPr sz="1400"/>
            </a:lvl3pPr>
            <a:lvl4pPr marL="574675" indent="-115888">
              <a:lnSpc>
                <a:spcPct val="100000"/>
              </a:lnSpc>
              <a:spcBef>
                <a:spcPts val="600"/>
              </a:spcBef>
              <a:defRPr sz="1300"/>
            </a:lvl4pPr>
            <a:lvl5pPr marL="687388" indent="-112713">
              <a:lnSpc>
                <a:spcPct val="100000"/>
              </a:lnSpc>
              <a:spcBef>
                <a:spcPts val="6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3208424-F6AD-4E5C-917C-F54A0BC36660}" type="slidenum">
              <a:rPr lang="en-US" smtClean="0"/>
              <a:t>‹#›</a:t>
            </a:fld>
            <a:endParaRPr lang="en-US"/>
          </a:p>
        </p:txBody>
      </p:sp>
      <p:sp>
        <p:nvSpPr>
          <p:cNvPr id="8" name="Text Placeholder 2"/>
          <p:cNvSpPr>
            <a:spLocks noGrp="1"/>
          </p:cNvSpPr>
          <p:nvPr>
            <p:ph type="body" idx="13"/>
          </p:nvPr>
        </p:nvSpPr>
        <p:spPr>
          <a:xfrm>
            <a:off x="515471" y="1322179"/>
            <a:ext cx="11073701" cy="635316"/>
          </a:xfrm>
        </p:spPr>
        <p:txBody>
          <a:bodyPr anchor="t">
            <a:normAutofit/>
          </a:bodyPr>
          <a:lstStyle>
            <a:lvl1pPr marL="0" indent="0">
              <a:lnSpc>
                <a:spcPct val="100000"/>
              </a:lnSpc>
              <a:spcBef>
                <a:spcPts val="0"/>
              </a:spcBef>
              <a:buNone/>
              <a:defRPr sz="2000" b="1"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Text Placeholder 2"/>
          <p:cNvSpPr>
            <a:spLocks noGrp="1"/>
          </p:cNvSpPr>
          <p:nvPr>
            <p:ph type="body" idx="1"/>
          </p:nvPr>
        </p:nvSpPr>
        <p:spPr>
          <a:xfrm>
            <a:off x="515471" y="2253005"/>
            <a:ext cx="5157787" cy="1989055"/>
          </a:xfrm>
        </p:spPr>
        <p:txBody>
          <a:bodyPr anchor="t"/>
          <a:lstStyle>
            <a:lvl1pPr marL="0" indent="0">
              <a:lnSpc>
                <a:spcPct val="10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Tree>
    <p:extLst>
      <p:ext uri="{BB962C8B-B14F-4D97-AF65-F5344CB8AC3E}">
        <p14:creationId xmlns:p14="http://schemas.microsoft.com/office/powerpoint/2010/main" val="311239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half" idx="2"/>
          </p:nvPr>
        </p:nvSpPr>
        <p:spPr>
          <a:xfrm>
            <a:off x="7956221" y="2290713"/>
            <a:ext cx="3632951" cy="3902697"/>
          </a:xfrm>
        </p:spPr>
        <p:txBody>
          <a:bodyPr/>
          <a:lstStyle>
            <a:lvl1pPr marL="112713" indent="-112713">
              <a:lnSpc>
                <a:spcPct val="100000"/>
              </a:lnSpc>
              <a:spcBef>
                <a:spcPts val="1800"/>
              </a:spcBef>
              <a:buFont typeface="Arial" panose="020B0604020202020204" pitchFamily="34" charset="0"/>
              <a:buChar char="•"/>
              <a:defRPr sz="1500">
                <a:solidFill>
                  <a:schemeClr val="tx2"/>
                </a:solidFill>
              </a:defRPr>
            </a:lvl1pPr>
            <a:lvl2pPr marL="282575" indent="-117475">
              <a:lnSpc>
                <a:spcPct val="100000"/>
              </a:lnSpc>
              <a:spcBef>
                <a:spcPts val="1200"/>
              </a:spcBef>
              <a:defRPr sz="1500"/>
            </a:lvl2pPr>
            <a:lvl3pPr marL="461963" indent="-112713">
              <a:lnSpc>
                <a:spcPct val="100000"/>
              </a:lnSpc>
              <a:spcBef>
                <a:spcPts val="1200"/>
              </a:spcBef>
              <a:defRPr sz="1400"/>
            </a:lvl3pPr>
            <a:lvl4pPr marL="574675" indent="-115888">
              <a:lnSpc>
                <a:spcPct val="100000"/>
              </a:lnSpc>
              <a:spcBef>
                <a:spcPts val="1200"/>
              </a:spcBef>
              <a:defRPr sz="1300"/>
            </a:lvl4pPr>
            <a:lvl5pPr marL="687388" indent="-112713">
              <a:lnSpc>
                <a:spcPct val="100000"/>
              </a:lnSpc>
              <a:spcBef>
                <a:spcPts val="12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3208424-F6AD-4E5C-917C-F54A0BC36660}" type="slidenum">
              <a:rPr lang="en-US" smtClean="0"/>
              <a:t>‹#›</a:t>
            </a:fld>
            <a:endParaRPr lang="en-US"/>
          </a:p>
        </p:txBody>
      </p:sp>
      <p:sp>
        <p:nvSpPr>
          <p:cNvPr id="8" name="Text Placeholder 2"/>
          <p:cNvSpPr>
            <a:spLocks noGrp="1"/>
          </p:cNvSpPr>
          <p:nvPr>
            <p:ph type="body" idx="13"/>
          </p:nvPr>
        </p:nvSpPr>
        <p:spPr>
          <a:xfrm>
            <a:off x="515471" y="1322179"/>
            <a:ext cx="11073701" cy="635316"/>
          </a:xfrm>
        </p:spPr>
        <p:txBody>
          <a:bodyPr anchor="t">
            <a:normAutofit/>
          </a:bodyPr>
          <a:lstStyle>
            <a:lvl1pPr marL="0" indent="0">
              <a:lnSpc>
                <a:spcPct val="100000"/>
              </a:lnSpc>
              <a:spcBef>
                <a:spcPts val="0"/>
              </a:spcBef>
              <a:buNone/>
              <a:defRPr sz="2000" b="1"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Picture Placeholder 5"/>
          <p:cNvSpPr>
            <a:spLocks noGrp="1"/>
          </p:cNvSpPr>
          <p:nvPr>
            <p:ph type="pic" sz="quarter" idx="14" hasCustomPrompt="1"/>
          </p:nvPr>
        </p:nvSpPr>
        <p:spPr>
          <a:xfrm>
            <a:off x="584199" y="2393950"/>
            <a:ext cx="7145471" cy="3746203"/>
          </a:xfrm>
        </p:spPr>
        <p:txBody>
          <a:bodyPr/>
          <a:lstStyle>
            <a:lvl1pPr algn="ctr">
              <a:defRPr baseline="0"/>
            </a:lvl1pPr>
          </a:lstStyle>
          <a:p>
            <a:r>
              <a:rPr lang="en-US"/>
              <a:t>Click icon to insert picture</a:t>
            </a:r>
          </a:p>
        </p:txBody>
      </p:sp>
    </p:spTree>
    <p:extLst>
      <p:ext uri="{BB962C8B-B14F-4D97-AF65-F5344CB8AC3E}">
        <p14:creationId xmlns:p14="http://schemas.microsoft.com/office/powerpoint/2010/main" val="2618006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3208424-F6AD-4E5C-917C-F54A0BC36660}" type="slidenum">
              <a:rPr lang="en-US" smtClean="0"/>
              <a:t>‹#›</a:t>
            </a:fld>
            <a:endParaRPr lang="en-US"/>
          </a:p>
        </p:txBody>
      </p:sp>
      <p:cxnSp>
        <p:nvCxnSpPr>
          <p:cNvPr id="5" name="Straight Connector 4"/>
          <p:cNvCxnSpPr/>
          <p:nvPr userDrawn="1"/>
        </p:nvCxnSpPr>
        <p:spPr>
          <a:xfrm>
            <a:off x="11692292" y="461910"/>
            <a:ext cx="2286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669432" y="536437"/>
            <a:ext cx="274321" cy="261257"/>
          </a:xfrm>
          <a:prstGeom prst="rect">
            <a:avLst/>
          </a:prstGeom>
        </p:spPr>
      </p:pic>
    </p:spTree>
    <p:extLst>
      <p:ext uri="{BB962C8B-B14F-4D97-AF65-F5344CB8AC3E}">
        <p14:creationId xmlns:p14="http://schemas.microsoft.com/office/powerpoint/2010/main" val="290598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solidFill>
                  <a:schemeClr val="accent2"/>
                </a:solidFill>
              </a:defRPr>
            </a:lvl1pPr>
            <a:lvl2pPr marL="227013" indent="-227013">
              <a:defRPr/>
            </a:lvl2pPr>
            <a:lvl3pPr marL="461963" indent="-234950">
              <a:defRPr/>
            </a:lvl3pPr>
            <a:lvl4pPr marL="687388" indent="-228600">
              <a:defRPr/>
            </a:lvl4pPr>
            <a:lvl5pPr marL="914400" indent="-22860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Valeri Analytics ©</a:t>
            </a:r>
          </a:p>
        </p:txBody>
      </p:sp>
      <p:sp>
        <p:nvSpPr>
          <p:cNvPr id="6" name="Slide Number Placeholder 5"/>
          <p:cNvSpPr>
            <a:spLocks noGrp="1"/>
          </p:cNvSpPr>
          <p:nvPr>
            <p:ph type="sldNum" sz="quarter" idx="12"/>
          </p:nvPr>
        </p:nvSpPr>
        <p:spPr/>
        <p:txBody>
          <a:bodyPr/>
          <a:lstStyle/>
          <a:p>
            <a:fld id="{D3208424-F6AD-4E5C-917C-F54A0BC36660}" type="slidenum">
              <a:rPr lang="en-US" smtClean="0"/>
              <a:t>‹#›</a:t>
            </a:fld>
            <a:endParaRPr lang="en-US"/>
          </a:p>
        </p:txBody>
      </p:sp>
    </p:spTree>
    <p:extLst>
      <p:ext uri="{BB962C8B-B14F-4D97-AF65-F5344CB8AC3E}">
        <p14:creationId xmlns:p14="http://schemas.microsoft.com/office/powerpoint/2010/main" val="3880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Whit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75735" y="2289386"/>
            <a:ext cx="10065173" cy="1349270"/>
          </a:xfrm>
        </p:spPr>
        <p:txBody>
          <a:bodyPr lIns="0" tIns="0" rIns="0" bIns="0" anchor="b">
            <a:normAutofit/>
          </a:bodyPr>
          <a:lstStyle>
            <a:lvl1pPr algn="l">
              <a:lnSpc>
                <a:spcPct val="100000"/>
              </a:lnSpc>
              <a:defRPr sz="45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616079" y="3966378"/>
            <a:ext cx="10065173" cy="1302173"/>
          </a:xfrm>
        </p:spPr>
        <p:txBody>
          <a:bodyPr lIns="0" tIns="0" rIns="0" bIns="0">
            <a:normAutofit/>
          </a:bodyPr>
          <a:lstStyle>
            <a:lvl1pPr marL="0" indent="0" algn="l">
              <a:lnSpc>
                <a:spcPct val="100000"/>
              </a:lnSpc>
              <a:buNone/>
              <a:defRPr sz="1800" b="1">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09603" y="5905207"/>
            <a:ext cx="2743200" cy="185209"/>
          </a:xfrm>
        </p:spPr>
        <p:txBody>
          <a:bodyPr lIns="0" tIns="0" rIns="0" bIns="0" anchor="b"/>
          <a:lstStyle>
            <a:lvl1pPr>
              <a:defRPr>
                <a:solidFill>
                  <a:schemeClr val="tx2"/>
                </a:solidFill>
              </a:defRPr>
            </a:lvl1pPr>
          </a:lstStyle>
          <a:p>
            <a:endParaRPr lang="en-US"/>
          </a:p>
        </p:txBody>
      </p:sp>
      <p:sp>
        <p:nvSpPr>
          <p:cNvPr id="5" name="Footer Placeholder 4"/>
          <p:cNvSpPr>
            <a:spLocks noGrp="1"/>
          </p:cNvSpPr>
          <p:nvPr>
            <p:ph type="ftr" sz="quarter" idx="11"/>
          </p:nvPr>
        </p:nvSpPr>
        <p:spPr>
          <a:xfrm>
            <a:off x="609602" y="5682826"/>
            <a:ext cx="10031305" cy="211351"/>
          </a:xfrm>
        </p:spPr>
        <p:txBody>
          <a:bodyPr lIns="0" tIns="0" rIns="0" bIns="0" anchor="b"/>
          <a:lstStyle>
            <a:lvl1pPr algn="l">
              <a:defRPr>
                <a:solidFill>
                  <a:schemeClr val="tx2"/>
                </a:solidFill>
              </a:defRPr>
            </a:lvl1pPr>
          </a:lstStyle>
          <a:p>
            <a:r>
              <a:rPr lang="en-US"/>
              <a:t>Valeri Analytics ©</a:t>
            </a:r>
          </a:p>
        </p:txBody>
      </p:sp>
      <p:cxnSp>
        <p:nvCxnSpPr>
          <p:cNvPr id="11" name="Straight Connector 10"/>
          <p:cNvCxnSpPr/>
          <p:nvPr userDrawn="1"/>
        </p:nvCxnSpPr>
        <p:spPr>
          <a:xfrm>
            <a:off x="609602" y="3804671"/>
            <a:ext cx="39478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09602" y="5440431"/>
            <a:ext cx="39478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75735" y="1445021"/>
            <a:ext cx="1920244" cy="723168"/>
          </a:xfrm>
          <a:prstGeom prst="rect">
            <a:avLst/>
          </a:prstGeom>
        </p:spPr>
      </p:pic>
      <p:sp>
        <p:nvSpPr>
          <p:cNvPr id="6" name="Slide Number Placeholder 5"/>
          <p:cNvSpPr>
            <a:spLocks noGrp="1"/>
          </p:cNvSpPr>
          <p:nvPr>
            <p:ph type="sldNum" sz="quarter" idx="12"/>
          </p:nvPr>
        </p:nvSpPr>
        <p:spPr/>
        <p:txBody>
          <a:bodyPr/>
          <a:lstStyle/>
          <a:p>
            <a:fld id="{D3208424-F6AD-4E5C-917C-F54A0BC36660}" type="slidenum">
              <a:rPr lang="en-US" smtClean="0"/>
              <a:pPr/>
              <a:t>‹#›</a:t>
            </a:fld>
            <a:endParaRPr lang="en-US"/>
          </a:p>
        </p:txBody>
      </p:sp>
    </p:spTree>
    <p:extLst>
      <p:ext uri="{BB962C8B-B14F-4D97-AF65-F5344CB8AC3E}">
        <p14:creationId xmlns:p14="http://schemas.microsoft.com/office/powerpoint/2010/main" val="374492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Content: Text, 1 Column">
    <p:bg>
      <p:bgPr>
        <a:solidFill>
          <a:srgbClr val="FFFFFF"/>
        </a:solidFill>
        <a:effectLst/>
      </p:bgPr>
    </p:bg>
    <p:spTree>
      <p:nvGrpSpPr>
        <p:cNvPr id="1" name="Shape 274"/>
        <p:cNvGrpSpPr/>
        <p:nvPr/>
      </p:nvGrpSpPr>
      <p:grpSpPr>
        <a:xfrm>
          <a:off x="0" y="0"/>
          <a:ext cx="0" cy="0"/>
          <a:chOff x="0" y="0"/>
          <a:chExt cx="0" cy="0"/>
        </a:xfrm>
      </p:grpSpPr>
      <p:cxnSp>
        <p:nvCxnSpPr>
          <p:cNvPr id="275" name="Shape 275"/>
          <p:cNvCxnSpPr/>
          <p:nvPr/>
        </p:nvCxnSpPr>
        <p:spPr>
          <a:xfrm>
            <a:off x="595312" y="596347"/>
            <a:ext cx="11001200" cy="0"/>
          </a:xfrm>
          <a:prstGeom prst="straightConnector1">
            <a:avLst/>
          </a:prstGeom>
          <a:noFill/>
          <a:ln w="9525" cap="flat" cmpd="sng">
            <a:solidFill>
              <a:srgbClr val="000000"/>
            </a:solidFill>
            <a:prstDash val="solid"/>
            <a:miter/>
            <a:headEnd type="none" w="med" len="med"/>
            <a:tailEnd type="none" w="med" len="med"/>
          </a:ln>
        </p:spPr>
      </p:cxnSp>
      <p:cxnSp>
        <p:nvCxnSpPr>
          <p:cNvPr id="276" name="Shape 276"/>
          <p:cNvCxnSpPr/>
          <p:nvPr/>
        </p:nvCxnSpPr>
        <p:spPr>
          <a:xfrm>
            <a:off x="595312" y="1144987"/>
            <a:ext cx="11001200" cy="0"/>
          </a:xfrm>
          <a:prstGeom prst="straightConnector1">
            <a:avLst/>
          </a:prstGeom>
          <a:noFill/>
          <a:ln w="9525" cap="flat" cmpd="sng">
            <a:solidFill>
              <a:srgbClr val="000000"/>
            </a:solidFill>
            <a:prstDash val="solid"/>
            <a:miter/>
            <a:headEnd type="none" w="med" len="med"/>
            <a:tailEnd type="none" w="med" len="med"/>
          </a:ln>
        </p:spPr>
      </p:cxnSp>
      <p:sp>
        <p:nvSpPr>
          <p:cNvPr id="277" name="Shape 277"/>
          <p:cNvSpPr txBox="1">
            <a:spLocks noGrp="1"/>
          </p:cNvSpPr>
          <p:nvPr>
            <p:ph type="body" idx="1"/>
          </p:nvPr>
        </p:nvSpPr>
        <p:spPr>
          <a:xfrm>
            <a:off x="595312" y="691763"/>
            <a:ext cx="7239200" cy="405599"/>
          </a:xfrm>
          <a:prstGeom prst="rect">
            <a:avLst/>
          </a:prstGeom>
          <a:noFill/>
          <a:ln>
            <a:noFill/>
          </a:ln>
        </p:spPr>
        <p:txBody>
          <a:bodyPr lIns="64325" tIns="64325" rIns="64325" bIns="64325" anchor="t" anchorCtr="0"/>
          <a:lstStyle>
            <a:lvl1pPr marL="0" marR="0" lvl="0" indent="0" algn="l" rtl="0">
              <a:lnSpc>
                <a:spcPct val="100000"/>
              </a:lnSpc>
              <a:spcBef>
                <a:spcPts val="0"/>
              </a:spcBef>
              <a:spcAft>
                <a:spcPts val="0"/>
              </a:spcAft>
              <a:buClr>
                <a:srgbClr val="000000"/>
              </a:buClr>
              <a:buFont typeface="Arial"/>
              <a:buNone/>
              <a:defRPr sz="3067" b="0" i="0" u="none" strike="noStrike" cap="none">
                <a:solidFill>
                  <a:srgbClr val="000000"/>
                </a:solidFill>
                <a:latin typeface="Arial"/>
                <a:ea typeface="Arial"/>
                <a:cs typeface="Arial"/>
                <a:sym typeface="Arial"/>
              </a:defRPr>
            </a:lvl1pPr>
            <a:lvl2pPr marL="389457" marR="0" lvl="1" indent="-67732" algn="l" rtl="0">
              <a:lnSpc>
                <a:spcPct val="120000"/>
              </a:lnSpc>
              <a:spcBef>
                <a:spcPts val="0"/>
              </a:spcBef>
              <a:spcAft>
                <a:spcPts val="0"/>
              </a:spcAft>
              <a:buClr>
                <a:srgbClr val="FFFFFF"/>
              </a:buClr>
              <a:buSzPct val="71428"/>
              <a:buFont typeface="Merriweather Sans"/>
              <a:buChar char="‣"/>
              <a:defRPr sz="2800" b="0" i="0" u="none" strike="noStrike" cap="none">
                <a:solidFill>
                  <a:srgbClr val="FFFFFF"/>
                </a:solidFill>
                <a:latin typeface="Arial"/>
                <a:ea typeface="Arial"/>
                <a:cs typeface="Arial"/>
                <a:sym typeface="Arial"/>
              </a:defRPr>
            </a:lvl2pPr>
            <a:lvl3pPr marL="575719" marR="0" lvl="2" indent="-67732" algn="l" rtl="0">
              <a:lnSpc>
                <a:spcPct val="120000"/>
              </a:lnSpc>
              <a:spcBef>
                <a:spcPts val="0"/>
              </a:spcBef>
              <a:spcAft>
                <a:spcPts val="0"/>
              </a:spcAft>
              <a:buClr>
                <a:srgbClr val="FFFFFF"/>
              </a:buClr>
              <a:buSzPct val="71428"/>
              <a:buFont typeface="Merriweather Sans"/>
              <a:buChar char="‣"/>
              <a:defRPr sz="2800" b="0" i="0" u="none" strike="noStrike" cap="none">
                <a:solidFill>
                  <a:srgbClr val="FFFFFF"/>
                </a:solidFill>
                <a:latin typeface="Arial"/>
                <a:ea typeface="Arial"/>
                <a:cs typeface="Arial"/>
                <a:sym typeface="Arial"/>
              </a:defRPr>
            </a:lvl3pPr>
            <a:lvl4pPr marL="761981" marR="0" lvl="3" indent="-67732" algn="l" rtl="0">
              <a:lnSpc>
                <a:spcPct val="120000"/>
              </a:lnSpc>
              <a:spcBef>
                <a:spcPts val="0"/>
              </a:spcBef>
              <a:spcAft>
                <a:spcPts val="0"/>
              </a:spcAft>
              <a:buClr>
                <a:srgbClr val="FFFFFF"/>
              </a:buClr>
              <a:buSzPct val="71428"/>
              <a:buFont typeface="Merriweather Sans"/>
              <a:buChar char="‣"/>
              <a:defRPr sz="2800" b="0" i="0" u="none" strike="noStrike" cap="none">
                <a:solidFill>
                  <a:srgbClr val="FFFFFF"/>
                </a:solidFill>
                <a:latin typeface="Arial"/>
                <a:ea typeface="Arial"/>
                <a:cs typeface="Arial"/>
                <a:sym typeface="Arial"/>
              </a:defRPr>
            </a:lvl4pPr>
            <a:lvl5pPr marL="948243" marR="0" lvl="4" indent="-67732" algn="l" rtl="0">
              <a:lnSpc>
                <a:spcPct val="120000"/>
              </a:lnSpc>
              <a:spcBef>
                <a:spcPts val="0"/>
              </a:spcBef>
              <a:spcAft>
                <a:spcPts val="0"/>
              </a:spcAft>
              <a:buClr>
                <a:srgbClr val="FFFFFF"/>
              </a:buClr>
              <a:buSzPct val="71428"/>
              <a:buFont typeface="Merriweather Sans"/>
              <a:buChar char="‣"/>
              <a:defRPr sz="2800" b="0" i="0" u="none" strike="noStrike" cap="none">
                <a:solidFill>
                  <a:srgbClr val="FFFFFF"/>
                </a:solidFill>
                <a:latin typeface="Arial"/>
                <a:ea typeface="Arial"/>
                <a:cs typeface="Arial"/>
                <a:sym typeface="Arial"/>
              </a:defRPr>
            </a:lvl5pPr>
            <a:lvl6pPr marL="0" marR="0" lvl="5" indent="948243" algn="l" rtl="0">
              <a:lnSpc>
                <a:spcPct val="120000"/>
              </a:lnSpc>
              <a:spcBef>
                <a:spcPts val="0"/>
              </a:spcBef>
              <a:spcAft>
                <a:spcPts val="0"/>
              </a:spcAft>
              <a:buClr>
                <a:srgbClr val="FFFFFF"/>
              </a:buClr>
              <a:buFont typeface="Arial"/>
              <a:buNone/>
              <a:defRPr sz="2800" b="0" i="0" u="none" strike="noStrike" cap="none">
                <a:solidFill>
                  <a:srgbClr val="FFFFFF"/>
                </a:solidFill>
                <a:latin typeface="Arial"/>
                <a:ea typeface="Arial"/>
                <a:cs typeface="Arial"/>
                <a:sym typeface="Arial"/>
              </a:defRPr>
            </a:lvl6pPr>
            <a:lvl7pPr marL="0" marR="0" lvl="6" indent="1151438" algn="l" rtl="0">
              <a:lnSpc>
                <a:spcPct val="120000"/>
              </a:lnSpc>
              <a:spcBef>
                <a:spcPts val="0"/>
              </a:spcBef>
              <a:spcAft>
                <a:spcPts val="0"/>
              </a:spcAft>
              <a:buClr>
                <a:srgbClr val="FFFFFF"/>
              </a:buClr>
              <a:buFont typeface="Arial"/>
              <a:buNone/>
              <a:defRPr sz="2800" b="0" i="0" u="none" strike="noStrike" cap="none">
                <a:solidFill>
                  <a:srgbClr val="FFFFFF"/>
                </a:solidFill>
                <a:latin typeface="Arial"/>
                <a:ea typeface="Arial"/>
                <a:cs typeface="Arial"/>
                <a:sym typeface="Arial"/>
              </a:defRPr>
            </a:lvl7pPr>
            <a:lvl8pPr marL="0" marR="0" lvl="7" indent="1337700" algn="l" rtl="0">
              <a:lnSpc>
                <a:spcPct val="120000"/>
              </a:lnSpc>
              <a:spcBef>
                <a:spcPts val="0"/>
              </a:spcBef>
              <a:spcAft>
                <a:spcPts val="0"/>
              </a:spcAft>
              <a:buClr>
                <a:srgbClr val="FFFFFF"/>
              </a:buClr>
              <a:buFont typeface="Arial"/>
              <a:buNone/>
              <a:defRPr sz="2800" b="0" i="0" u="none" strike="noStrike" cap="none">
                <a:solidFill>
                  <a:srgbClr val="FFFFFF"/>
                </a:solidFill>
                <a:latin typeface="Arial"/>
                <a:ea typeface="Arial"/>
                <a:cs typeface="Arial"/>
                <a:sym typeface="Arial"/>
              </a:defRPr>
            </a:lvl8pPr>
            <a:lvl9pPr marL="0" marR="0" lvl="8" indent="1523962" algn="l" rtl="0">
              <a:lnSpc>
                <a:spcPct val="120000"/>
              </a:lnSpc>
              <a:spcBef>
                <a:spcPts val="0"/>
              </a:spcBef>
              <a:spcAft>
                <a:spcPts val="0"/>
              </a:spcAft>
              <a:buClr>
                <a:srgbClr val="FFFFFF"/>
              </a:buClr>
              <a:buFont typeface="Arial"/>
              <a:buNone/>
              <a:defRPr sz="2800" b="0" i="0" u="none" strike="noStrike" cap="none">
                <a:solidFill>
                  <a:srgbClr val="FFFFFF"/>
                </a:solidFill>
                <a:latin typeface="Arial"/>
                <a:ea typeface="Arial"/>
                <a:cs typeface="Arial"/>
                <a:sym typeface="Arial"/>
              </a:defRPr>
            </a:lvl9pPr>
          </a:lstStyle>
          <a:p>
            <a:endParaRPr/>
          </a:p>
        </p:txBody>
      </p:sp>
      <p:sp>
        <p:nvSpPr>
          <p:cNvPr id="278" name="Shape 278"/>
          <p:cNvSpPr txBox="1">
            <a:spLocks noGrp="1"/>
          </p:cNvSpPr>
          <p:nvPr>
            <p:ph type="title"/>
          </p:nvPr>
        </p:nvSpPr>
        <p:spPr>
          <a:xfrm>
            <a:off x="595312" y="1383527"/>
            <a:ext cx="11001200" cy="668000"/>
          </a:xfrm>
          <a:prstGeom prst="rect">
            <a:avLst/>
          </a:prstGeom>
          <a:noFill/>
          <a:ln>
            <a:noFill/>
          </a:ln>
        </p:spPr>
        <p:txBody>
          <a:bodyPr lIns="64325" tIns="64325" rIns="64325" bIns="64325" anchor="t" anchorCtr="0"/>
          <a:lstStyle>
            <a:lvl1pPr marL="0" marR="0" lvl="0" indent="0" algn="l" rtl="0">
              <a:lnSpc>
                <a:spcPct val="92592"/>
              </a:lnSpc>
              <a:spcBef>
                <a:spcPts val="0"/>
              </a:spcBef>
              <a:spcAft>
                <a:spcPts val="0"/>
              </a:spcAft>
              <a:buClr>
                <a:srgbClr val="000000"/>
              </a:buClr>
              <a:buFont typeface="Arial"/>
              <a:buNone/>
              <a:defRPr sz="5067" b="0" i="0" u="none" strike="noStrike" cap="none">
                <a:solidFill>
                  <a:srgbClr val="000000"/>
                </a:solidFill>
                <a:latin typeface="Arial"/>
                <a:ea typeface="Arial"/>
                <a:cs typeface="Arial"/>
                <a:sym typeface="Arial"/>
              </a:defRPr>
            </a:lvl1pPr>
            <a:lvl2pPr marL="0" marR="0" lvl="1" indent="220128" algn="l" rtl="0">
              <a:lnSpc>
                <a:spcPct val="87500"/>
              </a:lnSpc>
              <a:spcBef>
                <a:spcPts val="0"/>
              </a:spcBef>
              <a:spcAft>
                <a:spcPts val="0"/>
              </a:spcAft>
              <a:buClr>
                <a:srgbClr val="FFFFFF"/>
              </a:buClr>
              <a:buFont typeface="Arial"/>
              <a:buNone/>
              <a:defRPr sz="15066" b="0" i="0" u="none" strike="noStrike" cap="none">
                <a:solidFill>
                  <a:srgbClr val="FFFFFF"/>
                </a:solidFill>
                <a:latin typeface="Arial"/>
                <a:ea typeface="Arial"/>
                <a:cs typeface="Arial"/>
                <a:sym typeface="Arial"/>
              </a:defRPr>
            </a:lvl2pPr>
            <a:lvl3pPr marL="0" marR="0" lvl="2" indent="423323" algn="l" rtl="0">
              <a:lnSpc>
                <a:spcPct val="87500"/>
              </a:lnSpc>
              <a:spcBef>
                <a:spcPts val="0"/>
              </a:spcBef>
              <a:spcAft>
                <a:spcPts val="0"/>
              </a:spcAft>
              <a:buClr>
                <a:srgbClr val="FFFFFF"/>
              </a:buClr>
              <a:buFont typeface="Arial"/>
              <a:buNone/>
              <a:defRPr sz="15066" b="0" i="0" u="none" strike="noStrike" cap="none">
                <a:solidFill>
                  <a:srgbClr val="FFFFFF"/>
                </a:solidFill>
                <a:latin typeface="Arial"/>
                <a:ea typeface="Arial"/>
                <a:cs typeface="Arial"/>
                <a:sym typeface="Arial"/>
              </a:defRPr>
            </a:lvl3pPr>
            <a:lvl4pPr marL="0" marR="0" lvl="3" indent="643451" algn="l" rtl="0">
              <a:lnSpc>
                <a:spcPct val="87500"/>
              </a:lnSpc>
              <a:spcBef>
                <a:spcPts val="0"/>
              </a:spcBef>
              <a:spcAft>
                <a:spcPts val="0"/>
              </a:spcAft>
              <a:buClr>
                <a:srgbClr val="FFFFFF"/>
              </a:buClr>
              <a:buFont typeface="Arial"/>
              <a:buNone/>
              <a:defRPr sz="15066" b="0" i="0" u="none" strike="noStrike" cap="none">
                <a:solidFill>
                  <a:srgbClr val="FFFFFF"/>
                </a:solidFill>
                <a:latin typeface="Arial"/>
                <a:ea typeface="Arial"/>
                <a:cs typeface="Arial"/>
                <a:sym typeface="Arial"/>
              </a:defRPr>
            </a:lvl4pPr>
            <a:lvl5pPr marL="0" marR="0" lvl="4" indent="863578" algn="l" rtl="0">
              <a:lnSpc>
                <a:spcPct val="87500"/>
              </a:lnSpc>
              <a:spcBef>
                <a:spcPts val="0"/>
              </a:spcBef>
              <a:spcAft>
                <a:spcPts val="0"/>
              </a:spcAft>
              <a:buClr>
                <a:srgbClr val="FFFFFF"/>
              </a:buClr>
              <a:buFont typeface="Arial"/>
              <a:buNone/>
              <a:defRPr sz="15066" b="0" i="0" u="none" strike="noStrike" cap="none">
                <a:solidFill>
                  <a:srgbClr val="FFFFFF"/>
                </a:solidFill>
                <a:latin typeface="Arial"/>
                <a:ea typeface="Arial"/>
                <a:cs typeface="Arial"/>
                <a:sym typeface="Arial"/>
              </a:defRPr>
            </a:lvl5pPr>
            <a:lvl6pPr marL="0" marR="0" lvl="5" indent="1066773" algn="l" rtl="0">
              <a:lnSpc>
                <a:spcPct val="87500"/>
              </a:lnSpc>
              <a:spcBef>
                <a:spcPts val="0"/>
              </a:spcBef>
              <a:spcAft>
                <a:spcPts val="0"/>
              </a:spcAft>
              <a:buClr>
                <a:srgbClr val="FFFFFF"/>
              </a:buClr>
              <a:buFont typeface="Arial"/>
              <a:buNone/>
              <a:defRPr sz="15066" b="0" i="0" u="none" strike="noStrike" cap="none">
                <a:solidFill>
                  <a:srgbClr val="FFFFFF"/>
                </a:solidFill>
                <a:latin typeface="Arial"/>
                <a:ea typeface="Arial"/>
                <a:cs typeface="Arial"/>
                <a:sym typeface="Arial"/>
              </a:defRPr>
            </a:lvl6pPr>
            <a:lvl7pPr marL="0" marR="0" lvl="6" indent="1286901" algn="l" rtl="0">
              <a:lnSpc>
                <a:spcPct val="87500"/>
              </a:lnSpc>
              <a:spcBef>
                <a:spcPts val="0"/>
              </a:spcBef>
              <a:spcAft>
                <a:spcPts val="0"/>
              </a:spcAft>
              <a:buClr>
                <a:srgbClr val="FFFFFF"/>
              </a:buClr>
              <a:buFont typeface="Arial"/>
              <a:buNone/>
              <a:defRPr sz="15066" b="0" i="0" u="none" strike="noStrike" cap="none">
                <a:solidFill>
                  <a:srgbClr val="FFFFFF"/>
                </a:solidFill>
                <a:latin typeface="Arial"/>
                <a:ea typeface="Arial"/>
                <a:cs typeface="Arial"/>
                <a:sym typeface="Arial"/>
              </a:defRPr>
            </a:lvl7pPr>
            <a:lvl8pPr marL="0" marR="0" lvl="7" indent="1507029" algn="l" rtl="0">
              <a:lnSpc>
                <a:spcPct val="87500"/>
              </a:lnSpc>
              <a:spcBef>
                <a:spcPts val="0"/>
              </a:spcBef>
              <a:spcAft>
                <a:spcPts val="0"/>
              </a:spcAft>
              <a:buClr>
                <a:srgbClr val="FFFFFF"/>
              </a:buClr>
              <a:buFont typeface="Arial"/>
              <a:buNone/>
              <a:defRPr sz="15066" b="0" i="0" u="none" strike="noStrike" cap="none">
                <a:solidFill>
                  <a:srgbClr val="FFFFFF"/>
                </a:solidFill>
                <a:latin typeface="Arial"/>
                <a:ea typeface="Arial"/>
                <a:cs typeface="Arial"/>
                <a:sym typeface="Arial"/>
              </a:defRPr>
            </a:lvl8pPr>
            <a:lvl9pPr marL="0" marR="0" lvl="8" indent="1710224" algn="l" rtl="0">
              <a:lnSpc>
                <a:spcPct val="87500"/>
              </a:lnSpc>
              <a:spcBef>
                <a:spcPts val="0"/>
              </a:spcBef>
              <a:spcAft>
                <a:spcPts val="0"/>
              </a:spcAft>
              <a:buClr>
                <a:srgbClr val="FFFFFF"/>
              </a:buClr>
              <a:buFont typeface="Arial"/>
              <a:buNone/>
              <a:defRPr sz="15066" b="0" i="0" u="none" strike="noStrike" cap="none">
                <a:solidFill>
                  <a:srgbClr val="FFFFFF"/>
                </a:solidFill>
                <a:latin typeface="Arial"/>
                <a:ea typeface="Arial"/>
                <a:cs typeface="Arial"/>
                <a:sym typeface="Arial"/>
              </a:defRPr>
            </a:lvl9pPr>
          </a:lstStyle>
          <a:p>
            <a:endParaRPr/>
          </a:p>
        </p:txBody>
      </p:sp>
      <p:sp>
        <p:nvSpPr>
          <p:cNvPr id="279" name="Shape 279"/>
          <p:cNvSpPr txBox="1">
            <a:spLocks noGrp="1"/>
          </p:cNvSpPr>
          <p:nvPr>
            <p:ph type="body" idx="2"/>
          </p:nvPr>
        </p:nvSpPr>
        <p:spPr>
          <a:xfrm>
            <a:off x="592552" y="2266121"/>
            <a:ext cx="11001200" cy="3578000"/>
          </a:xfrm>
          <a:prstGeom prst="rect">
            <a:avLst/>
          </a:prstGeom>
          <a:noFill/>
          <a:ln>
            <a:noFill/>
          </a:ln>
        </p:spPr>
        <p:txBody>
          <a:bodyPr lIns="64325" tIns="64325" rIns="64325" bIns="64325" anchor="t" anchorCtr="0"/>
          <a:lstStyle>
            <a:lvl1pPr marL="0" marR="0" lvl="0" indent="0" algn="l" rtl="0">
              <a:lnSpc>
                <a:spcPct val="100000"/>
              </a:lnSpc>
              <a:spcBef>
                <a:spcPts val="933"/>
              </a:spcBef>
              <a:spcAft>
                <a:spcPts val="0"/>
              </a:spcAft>
              <a:buClr>
                <a:srgbClr val="000000"/>
              </a:buClr>
              <a:buFont typeface="Arial"/>
              <a:buNone/>
              <a:defRPr sz="2667" b="0" i="0" u="none" strike="noStrike" cap="none">
                <a:solidFill>
                  <a:srgbClr val="000000"/>
                </a:solidFill>
                <a:latin typeface="Arial"/>
                <a:ea typeface="Arial"/>
                <a:cs typeface="Arial"/>
                <a:sym typeface="Arial"/>
              </a:defRPr>
            </a:lvl1pPr>
            <a:lvl2pPr marL="626518" marR="0" lvl="1" indent="-84665" algn="l" rtl="0">
              <a:lnSpc>
                <a:spcPct val="100000"/>
              </a:lnSpc>
              <a:spcBef>
                <a:spcPts val="933"/>
              </a:spcBef>
              <a:spcAft>
                <a:spcPts val="0"/>
              </a:spcAft>
              <a:buClr>
                <a:srgbClr val="000000"/>
              </a:buClr>
              <a:buSzPct val="70000"/>
              <a:buFont typeface="Merriweather Sans"/>
              <a:buChar char="‣"/>
              <a:defRPr sz="2667" b="0" i="0" u="none" strike="noStrike" cap="none">
                <a:solidFill>
                  <a:srgbClr val="000000"/>
                </a:solidFill>
                <a:latin typeface="Arial"/>
                <a:ea typeface="Arial"/>
                <a:cs typeface="Arial"/>
                <a:sym typeface="Arial"/>
              </a:defRPr>
            </a:lvl2pPr>
            <a:lvl3pPr marL="1049840" marR="0" lvl="2" indent="-67732" algn="l" rtl="0">
              <a:lnSpc>
                <a:spcPct val="100000"/>
              </a:lnSpc>
              <a:spcBef>
                <a:spcPts val="933"/>
              </a:spcBef>
              <a:spcAft>
                <a:spcPts val="0"/>
              </a:spcAft>
              <a:buClr>
                <a:srgbClr val="000000"/>
              </a:buClr>
              <a:buSzPct val="70000"/>
              <a:buFont typeface="Merriweather Sans"/>
              <a:buChar char="‣"/>
              <a:defRPr sz="2667" b="0" i="0" u="none" strike="noStrike" cap="none">
                <a:solidFill>
                  <a:srgbClr val="000000"/>
                </a:solidFill>
                <a:latin typeface="Arial"/>
                <a:ea typeface="Arial"/>
                <a:cs typeface="Arial"/>
                <a:sym typeface="Arial"/>
              </a:defRPr>
            </a:lvl3pPr>
            <a:lvl4pPr marL="1473163" marR="0" lvl="3" indent="-67732" algn="l" rtl="0">
              <a:lnSpc>
                <a:spcPct val="100000"/>
              </a:lnSpc>
              <a:spcBef>
                <a:spcPts val="933"/>
              </a:spcBef>
              <a:spcAft>
                <a:spcPts val="0"/>
              </a:spcAft>
              <a:buClr>
                <a:srgbClr val="000000"/>
              </a:buClr>
              <a:buSzPct val="70000"/>
              <a:buFont typeface="Merriweather Sans"/>
              <a:buChar char="‣"/>
              <a:defRPr sz="2667" b="0" i="0" u="none" strike="noStrike" cap="none">
                <a:solidFill>
                  <a:srgbClr val="000000"/>
                </a:solidFill>
                <a:latin typeface="Arial"/>
                <a:ea typeface="Arial"/>
                <a:cs typeface="Arial"/>
                <a:sym typeface="Arial"/>
              </a:defRPr>
            </a:lvl4pPr>
            <a:lvl5pPr marL="1913419" marR="0" lvl="4" indent="-84665" algn="l" rtl="0">
              <a:lnSpc>
                <a:spcPct val="100000"/>
              </a:lnSpc>
              <a:spcBef>
                <a:spcPts val="933"/>
              </a:spcBef>
              <a:spcAft>
                <a:spcPts val="0"/>
              </a:spcAft>
              <a:buClr>
                <a:srgbClr val="000000"/>
              </a:buClr>
              <a:buSzPct val="70000"/>
              <a:buFont typeface="Merriweather Sans"/>
              <a:buChar char="‣"/>
              <a:defRPr sz="2667" b="0" i="0" u="none" strike="noStrike" cap="none">
                <a:solidFill>
                  <a:srgbClr val="000000"/>
                </a:solidFill>
                <a:latin typeface="Arial"/>
                <a:ea typeface="Arial"/>
                <a:cs typeface="Arial"/>
                <a:sym typeface="Arial"/>
              </a:defRPr>
            </a:lvl5pPr>
            <a:lvl6pPr marL="0" marR="0" lvl="5" indent="948243" algn="l" rtl="0">
              <a:lnSpc>
                <a:spcPct val="120000"/>
              </a:lnSpc>
              <a:spcBef>
                <a:spcPts val="0"/>
              </a:spcBef>
              <a:spcAft>
                <a:spcPts val="0"/>
              </a:spcAft>
              <a:buClr>
                <a:srgbClr val="FFFFFF"/>
              </a:buClr>
              <a:buFont typeface="Arial"/>
              <a:buNone/>
              <a:defRPr sz="2800" b="0" i="0" u="none" strike="noStrike" cap="none">
                <a:solidFill>
                  <a:srgbClr val="FFFFFF"/>
                </a:solidFill>
                <a:latin typeface="Arial"/>
                <a:ea typeface="Arial"/>
                <a:cs typeface="Arial"/>
                <a:sym typeface="Arial"/>
              </a:defRPr>
            </a:lvl6pPr>
            <a:lvl7pPr marL="0" marR="0" lvl="6" indent="1151438" algn="l" rtl="0">
              <a:lnSpc>
                <a:spcPct val="120000"/>
              </a:lnSpc>
              <a:spcBef>
                <a:spcPts val="0"/>
              </a:spcBef>
              <a:spcAft>
                <a:spcPts val="0"/>
              </a:spcAft>
              <a:buClr>
                <a:srgbClr val="FFFFFF"/>
              </a:buClr>
              <a:buFont typeface="Arial"/>
              <a:buNone/>
              <a:defRPr sz="2800" b="0" i="0" u="none" strike="noStrike" cap="none">
                <a:solidFill>
                  <a:srgbClr val="FFFFFF"/>
                </a:solidFill>
                <a:latin typeface="Arial"/>
                <a:ea typeface="Arial"/>
                <a:cs typeface="Arial"/>
                <a:sym typeface="Arial"/>
              </a:defRPr>
            </a:lvl7pPr>
            <a:lvl8pPr marL="0" marR="0" lvl="7" indent="1337700" algn="l" rtl="0">
              <a:lnSpc>
                <a:spcPct val="120000"/>
              </a:lnSpc>
              <a:spcBef>
                <a:spcPts val="0"/>
              </a:spcBef>
              <a:spcAft>
                <a:spcPts val="0"/>
              </a:spcAft>
              <a:buClr>
                <a:srgbClr val="FFFFFF"/>
              </a:buClr>
              <a:buFont typeface="Arial"/>
              <a:buNone/>
              <a:defRPr sz="2800" b="0" i="0" u="none" strike="noStrike" cap="none">
                <a:solidFill>
                  <a:srgbClr val="FFFFFF"/>
                </a:solidFill>
                <a:latin typeface="Arial"/>
                <a:ea typeface="Arial"/>
                <a:cs typeface="Arial"/>
                <a:sym typeface="Arial"/>
              </a:defRPr>
            </a:lvl8pPr>
            <a:lvl9pPr marL="0" marR="0" lvl="8" indent="1523962" algn="l" rtl="0">
              <a:lnSpc>
                <a:spcPct val="120000"/>
              </a:lnSpc>
              <a:spcBef>
                <a:spcPts val="0"/>
              </a:spcBef>
              <a:spcAft>
                <a:spcPts val="0"/>
              </a:spcAft>
              <a:buClr>
                <a:srgbClr val="FFFFFF"/>
              </a:buClr>
              <a:buFont typeface="Arial"/>
              <a:buNone/>
              <a:defRPr sz="2800" b="0" i="0" u="none" strike="noStrike" cap="none">
                <a:solidFill>
                  <a:srgbClr val="FFFFFF"/>
                </a:solidFill>
                <a:latin typeface="Arial"/>
                <a:ea typeface="Arial"/>
                <a:cs typeface="Arial"/>
                <a:sym typeface="Arial"/>
              </a:defRPr>
            </a:lvl9pPr>
          </a:lstStyle>
          <a:p>
            <a:endParaRPr/>
          </a:p>
        </p:txBody>
      </p:sp>
      <p:sp>
        <p:nvSpPr>
          <p:cNvPr id="280" name="Shape 280"/>
          <p:cNvSpPr txBox="1">
            <a:spLocks noGrp="1"/>
          </p:cNvSpPr>
          <p:nvPr>
            <p:ph type="sldNum" idx="12"/>
          </p:nvPr>
        </p:nvSpPr>
        <p:spPr>
          <a:xfrm>
            <a:off x="11263312" y="694148"/>
            <a:ext cx="339600" cy="400800"/>
          </a:xfrm>
          <a:prstGeom prst="rect">
            <a:avLst/>
          </a:prstGeom>
          <a:noFill/>
          <a:ln>
            <a:noFill/>
          </a:ln>
        </p:spPr>
        <p:txBody>
          <a:bodyPr lIns="0" tIns="0" rIns="0" bIns="0" anchor="ctr" anchorCtr="0">
            <a:noAutofit/>
          </a:bodyPr>
          <a:lstStyle/>
          <a:p>
            <a:pPr algn="l">
              <a:buClr>
                <a:srgbClr val="000000"/>
              </a:buClr>
              <a:buSzPct val="25000"/>
            </a:pPr>
            <a:fld id="{00000000-1234-1234-1234-123412341234}" type="slidenum">
              <a:rPr lang="en" sz="3067" smtClean="0">
                <a:solidFill>
                  <a:srgbClr val="000000"/>
                </a:solidFill>
                <a:latin typeface="Arial"/>
                <a:ea typeface="Arial"/>
                <a:cs typeface="Arial"/>
                <a:sym typeface="Arial"/>
              </a:rPr>
              <a:pPr algn="l">
                <a:buClr>
                  <a:srgbClr val="000000"/>
                </a:buClr>
                <a:buSzPct val="25000"/>
              </a:pPr>
              <a:t>‹#›</a:t>
            </a:fld>
            <a:endParaRPr lang="en" sz="3067">
              <a:solidFill>
                <a:srgbClr val="000000"/>
              </a:solidFill>
              <a:latin typeface="Arial"/>
              <a:ea typeface="Arial"/>
              <a:cs typeface="Arial"/>
              <a:sym typeface="Arial"/>
            </a:endParaRPr>
          </a:p>
        </p:txBody>
      </p:sp>
    </p:spTree>
    <p:extLst>
      <p:ext uri="{BB962C8B-B14F-4D97-AF65-F5344CB8AC3E}">
        <p14:creationId xmlns:p14="http://schemas.microsoft.com/office/powerpoint/2010/main" val="3109790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 Agenda">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7058" r="57991"/>
          <a:stretch/>
        </p:blipFill>
        <p:spPr>
          <a:xfrm>
            <a:off x="-1" y="0"/>
            <a:ext cx="4253653" cy="6858000"/>
          </a:xfrm>
          <a:prstGeom prst="rect">
            <a:avLst/>
          </a:prstGeom>
        </p:spPr>
      </p:pic>
      <p:sp>
        <p:nvSpPr>
          <p:cNvPr id="2" name="Title 1"/>
          <p:cNvSpPr>
            <a:spLocks noGrp="1"/>
          </p:cNvSpPr>
          <p:nvPr>
            <p:ph type="title" hasCustomPrompt="1"/>
          </p:nvPr>
        </p:nvSpPr>
        <p:spPr>
          <a:xfrm>
            <a:off x="494349" y="379306"/>
            <a:ext cx="3589973" cy="918425"/>
          </a:xfrm>
        </p:spPr>
        <p:txBody>
          <a:bodyPr anchor="b">
            <a:noAutofit/>
          </a:bodyPr>
          <a:lstStyle>
            <a:lvl1pPr>
              <a:lnSpc>
                <a:spcPct val="100000"/>
              </a:lnSpc>
              <a:defRPr sz="4500">
                <a:solidFill>
                  <a:schemeClr val="bg1"/>
                </a:solidFill>
              </a:defRPr>
            </a:lvl1pPr>
          </a:lstStyle>
          <a:p>
            <a:r>
              <a:rPr lang="en-US"/>
              <a:t>Contents</a:t>
            </a:r>
          </a:p>
        </p:txBody>
      </p:sp>
      <p:sp>
        <p:nvSpPr>
          <p:cNvPr id="7" name="Slide Number Placeholder 6"/>
          <p:cNvSpPr>
            <a:spLocks noGrp="1"/>
          </p:cNvSpPr>
          <p:nvPr>
            <p:ph type="sldNum" sz="quarter" idx="12"/>
          </p:nvPr>
        </p:nvSpPr>
        <p:spPr/>
        <p:txBody>
          <a:bodyPr/>
          <a:lstStyle/>
          <a:p>
            <a:fld id="{D3208424-F6AD-4E5C-917C-F54A0BC36660}" type="slidenum">
              <a:rPr lang="en-US" smtClean="0"/>
              <a:t>‹#›</a:t>
            </a:fld>
            <a:endParaRPr lang="en-US"/>
          </a:p>
        </p:txBody>
      </p:sp>
      <p:sp>
        <p:nvSpPr>
          <p:cNvPr id="9" name="Content Placeholder 2"/>
          <p:cNvSpPr>
            <a:spLocks noGrp="1"/>
          </p:cNvSpPr>
          <p:nvPr>
            <p:ph idx="1"/>
          </p:nvPr>
        </p:nvSpPr>
        <p:spPr>
          <a:xfrm>
            <a:off x="5405228" y="838518"/>
            <a:ext cx="5973972" cy="4195483"/>
          </a:xfrm>
        </p:spPr>
        <p:txBody>
          <a:bodyPr/>
          <a:lstStyle>
            <a:lvl1pPr>
              <a:lnSpc>
                <a:spcPct val="100000"/>
              </a:lnSpc>
              <a:spcBef>
                <a:spcPts val="0"/>
              </a:spcBef>
              <a:spcAft>
                <a:spcPts val="2400"/>
              </a:spcAft>
              <a:defRPr sz="1800" b="1" baseline="0">
                <a:solidFill>
                  <a:schemeClr val="accent2"/>
                </a:solidFill>
              </a:defRPr>
            </a:lvl1pPr>
            <a:lvl2pPr marL="171450" indent="-171450">
              <a:lnSpc>
                <a:spcPct val="100000"/>
              </a:lnSpc>
              <a:spcBef>
                <a:spcPts val="600"/>
              </a:spcBef>
              <a:spcAft>
                <a:spcPts val="600"/>
              </a:spcAft>
              <a:defRPr sz="1800"/>
            </a:lvl2pPr>
            <a:lvl3pPr marL="400050" indent="-228600">
              <a:lnSpc>
                <a:spcPct val="100000"/>
              </a:lnSpc>
              <a:spcBef>
                <a:spcPts val="600"/>
              </a:spcBef>
              <a:spcAft>
                <a:spcPts val="600"/>
              </a:spcAft>
              <a:defRPr sz="1600"/>
            </a:lvl3pPr>
            <a:lvl4pPr marL="630238" indent="-228600">
              <a:lnSpc>
                <a:spcPct val="100000"/>
              </a:lnSpc>
              <a:spcBef>
                <a:spcPts val="600"/>
              </a:spcBef>
              <a:spcAft>
                <a:spcPts val="600"/>
              </a:spcAft>
              <a:defRPr sz="1400"/>
            </a:lvl4pPr>
            <a:lvl5pPr marL="860425" indent="-228600">
              <a:lnSpc>
                <a:spcPct val="100000"/>
              </a:lnSpc>
              <a:spcBef>
                <a:spcPts val="600"/>
              </a:spcBef>
              <a:spcAft>
                <a:spcPts val="600"/>
              </a:spcAft>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609602" y="1297731"/>
            <a:ext cx="394783" cy="0"/>
          </a:xfrm>
          <a:prstGeom prst="line">
            <a:avLst/>
          </a:prstGeom>
          <a:ln w="12700">
            <a:solidFill>
              <a:srgbClr val="1DC2B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854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ark Gray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9957" y="1553951"/>
            <a:ext cx="7045536" cy="2852737"/>
          </a:xfrm>
        </p:spPr>
        <p:txBody>
          <a:bodyPr anchor="t">
            <a:normAutofit/>
          </a:bodyPr>
          <a:lstStyle>
            <a:lvl1pPr>
              <a:defRPr sz="4500" baseline="0">
                <a:solidFill>
                  <a:schemeClr val="bg1"/>
                </a:solidFill>
              </a:defRPr>
            </a:lvl1pPr>
          </a:lstStyle>
          <a:p>
            <a:r>
              <a:rPr lang="en-US"/>
              <a:t>Click to edit Master title style</a:t>
            </a:r>
          </a:p>
        </p:txBody>
      </p:sp>
      <p:sp>
        <p:nvSpPr>
          <p:cNvPr id="6" name="Slide Number Placeholder 5"/>
          <p:cNvSpPr>
            <a:spLocks noGrp="1"/>
          </p:cNvSpPr>
          <p:nvPr>
            <p:ph type="sldNum" sz="quarter" idx="12"/>
          </p:nvPr>
        </p:nvSpPr>
        <p:spPr>
          <a:xfrm>
            <a:off x="11710919" y="256755"/>
            <a:ext cx="191346" cy="207010"/>
          </a:xfrm>
        </p:spPr>
        <p:txBody>
          <a:bodyPr/>
          <a:lstStyle>
            <a:lvl1pPr>
              <a:defRPr>
                <a:solidFill>
                  <a:schemeClr val="bg1"/>
                </a:solidFill>
              </a:defRPr>
            </a:lvl1pPr>
          </a:lstStyle>
          <a:p>
            <a:fld id="{D3208424-F6AD-4E5C-917C-F54A0BC36660}" type="slidenum">
              <a:rPr lang="en-US" smtClean="0"/>
              <a:pPr/>
              <a:t>‹#›</a:t>
            </a:fld>
            <a:endParaRPr lang="en-US"/>
          </a:p>
        </p:txBody>
      </p:sp>
      <p:cxnSp>
        <p:nvCxnSpPr>
          <p:cNvPr id="8" name="Straight Connector 7"/>
          <p:cNvCxnSpPr/>
          <p:nvPr userDrawn="1"/>
        </p:nvCxnSpPr>
        <p:spPr>
          <a:xfrm>
            <a:off x="11692292" y="461910"/>
            <a:ext cx="228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669432" y="536437"/>
            <a:ext cx="274321" cy="261257"/>
          </a:xfrm>
          <a:prstGeom prst="rect">
            <a:avLst/>
          </a:prstGeom>
        </p:spPr>
      </p:pic>
    </p:spTree>
    <p:extLst>
      <p:ext uri="{BB962C8B-B14F-4D97-AF65-F5344CB8AC3E}">
        <p14:creationId xmlns:p14="http://schemas.microsoft.com/office/powerpoint/2010/main" val="1043612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Gray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9957" y="1553951"/>
            <a:ext cx="7045536" cy="2852737"/>
          </a:xfrm>
        </p:spPr>
        <p:txBody>
          <a:bodyPr anchor="t">
            <a:normAutofit/>
          </a:bodyPr>
          <a:lstStyle>
            <a:lvl1pPr>
              <a:defRPr sz="4500" baseline="0">
                <a:solidFill>
                  <a:schemeClr val="accent1"/>
                </a:solidFill>
              </a:defRPr>
            </a:lvl1pPr>
          </a:lstStyle>
          <a:p>
            <a:r>
              <a:rPr lang="en-US"/>
              <a:t>Click to edit Master title style</a:t>
            </a:r>
          </a:p>
        </p:txBody>
      </p:sp>
      <p:sp>
        <p:nvSpPr>
          <p:cNvPr id="6" name="Slide Number Placeholder 5"/>
          <p:cNvSpPr>
            <a:spLocks noGrp="1"/>
          </p:cNvSpPr>
          <p:nvPr>
            <p:ph type="sldNum" sz="quarter" idx="12"/>
          </p:nvPr>
        </p:nvSpPr>
        <p:spPr>
          <a:xfrm>
            <a:off x="11710919" y="256755"/>
            <a:ext cx="191346" cy="207010"/>
          </a:xfrm>
        </p:spPr>
        <p:txBody>
          <a:bodyPr/>
          <a:lstStyle>
            <a:lvl1pPr>
              <a:defRPr>
                <a:solidFill>
                  <a:schemeClr val="accent1"/>
                </a:solidFill>
              </a:defRPr>
            </a:lvl1pPr>
          </a:lstStyle>
          <a:p>
            <a:fld id="{D3208424-F6AD-4E5C-917C-F54A0BC36660}" type="slidenum">
              <a:rPr lang="en-US" smtClean="0"/>
              <a:pPr/>
              <a:t>‹#›</a:t>
            </a:fld>
            <a:endParaRPr lang="en-US"/>
          </a:p>
        </p:txBody>
      </p:sp>
      <p:cxnSp>
        <p:nvCxnSpPr>
          <p:cNvPr id="8" name="Straight Connector 7"/>
          <p:cNvCxnSpPr/>
          <p:nvPr userDrawn="1"/>
        </p:nvCxnSpPr>
        <p:spPr>
          <a:xfrm>
            <a:off x="11692292" y="461910"/>
            <a:ext cx="228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669432" y="536437"/>
            <a:ext cx="274321" cy="261257"/>
          </a:xfrm>
          <a:prstGeom prst="rect">
            <a:avLst/>
          </a:prstGeom>
        </p:spPr>
      </p:pic>
    </p:spTree>
    <p:extLst>
      <p:ext uri="{BB962C8B-B14F-4D97-AF65-F5344CB8AC3E}">
        <p14:creationId xmlns:p14="http://schemas.microsoft.com/office/powerpoint/2010/main" val="2487336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ark Blue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9957" y="1553951"/>
            <a:ext cx="7045536" cy="2852737"/>
          </a:xfrm>
        </p:spPr>
        <p:txBody>
          <a:bodyPr anchor="t">
            <a:normAutofit/>
          </a:bodyPr>
          <a:lstStyle>
            <a:lvl1pPr>
              <a:defRPr sz="4500" baseline="0">
                <a:solidFill>
                  <a:schemeClr val="bg1"/>
                </a:solidFill>
              </a:defRPr>
            </a:lvl1pPr>
          </a:lstStyle>
          <a:p>
            <a:r>
              <a:rPr lang="en-US"/>
              <a:t>Click to edit Master title style</a:t>
            </a:r>
          </a:p>
        </p:txBody>
      </p:sp>
      <p:sp>
        <p:nvSpPr>
          <p:cNvPr id="6" name="Slide Number Placeholder 5"/>
          <p:cNvSpPr>
            <a:spLocks noGrp="1"/>
          </p:cNvSpPr>
          <p:nvPr>
            <p:ph type="sldNum" sz="quarter" idx="12"/>
          </p:nvPr>
        </p:nvSpPr>
        <p:spPr>
          <a:xfrm>
            <a:off x="11710919" y="256755"/>
            <a:ext cx="191346" cy="207010"/>
          </a:xfrm>
        </p:spPr>
        <p:txBody>
          <a:bodyPr/>
          <a:lstStyle>
            <a:lvl1pPr>
              <a:defRPr>
                <a:solidFill>
                  <a:schemeClr val="bg1"/>
                </a:solidFill>
              </a:defRPr>
            </a:lvl1pPr>
          </a:lstStyle>
          <a:p>
            <a:fld id="{D3208424-F6AD-4E5C-917C-F54A0BC36660}" type="slidenum">
              <a:rPr lang="en-US" smtClean="0"/>
              <a:pPr/>
              <a:t>‹#›</a:t>
            </a:fld>
            <a:endParaRPr lang="en-US"/>
          </a:p>
        </p:txBody>
      </p:sp>
      <p:cxnSp>
        <p:nvCxnSpPr>
          <p:cNvPr id="8" name="Straight Connector 7"/>
          <p:cNvCxnSpPr/>
          <p:nvPr userDrawn="1"/>
        </p:nvCxnSpPr>
        <p:spPr>
          <a:xfrm>
            <a:off x="11692292" y="461910"/>
            <a:ext cx="228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669432" y="536437"/>
            <a:ext cx="274321" cy="261257"/>
          </a:xfrm>
          <a:prstGeom prst="rect">
            <a:avLst/>
          </a:prstGeom>
        </p:spPr>
      </p:pic>
    </p:spTree>
    <p:extLst>
      <p:ext uri="{BB962C8B-B14F-4D97-AF65-F5344CB8AC3E}">
        <p14:creationId xmlns:p14="http://schemas.microsoft.com/office/powerpoint/2010/main" val="106385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al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9957" y="1553951"/>
            <a:ext cx="7045536" cy="2852737"/>
          </a:xfrm>
        </p:spPr>
        <p:txBody>
          <a:bodyPr anchor="t">
            <a:normAutofit/>
          </a:bodyPr>
          <a:lstStyle>
            <a:lvl1pPr>
              <a:defRPr sz="4500" baseline="0">
                <a:solidFill>
                  <a:schemeClr val="bg1"/>
                </a:solidFill>
              </a:defRPr>
            </a:lvl1pPr>
          </a:lstStyle>
          <a:p>
            <a:r>
              <a:rPr lang="en-US"/>
              <a:t>Click to edit Master title style</a:t>
            </a:r>
          </a:p>
        </p:txBody>
      </p:sp>
      <p:sp>
        <p:nvSpPr>
          <p:cNvPr id="6" name="Slide Number Placeholder 5"/>
          <p:cNvSpPr>
            <a:spLocks noGrp="1"/>
          </p:cNvSpPr>
          <p:nvPr>
            <p:ph type="sldNum" sz="quarter" idx="12"/>
          </p:nvPr>
        </p:nvSpPr>
        <p:spPr>
          <a:xfrm>
            <a:off x="11710919" y="256755"/>
            <a:ext cx="191346" cy="207010"/>
          </a:xfrm>
        </p:spPr>
        <p:txBody>
          <a:bodyPr/>
          <a:lstStyle>
            <a:lvl1pPr>
              <a:defRPr>
                <a:solidFill>
                  <a:schemeClr val="bg1"/>
                </a:solidFill>
              </a:defRPr>
            </a:lvl1pPr>
          </a:lstStyle>
          <a:p>
            <a:fld id="{D3208424-F6AD-4E5C-917C-F54A0BC36660}" type="slidenum">
              <a:rPr lang="en-US" smtClean="0"/>
              <a:pPr/>
              <a:t>‹#›</a:t>
            </a:fld>
            <a:endParaRPr lang="en-US"/>
          </a:p>
        </p:txBody>
      </p:sp>
      <p:cxnSp>
        <p:nvCxnSpPr>
          <p:cNvPr id="8" name="Straight Connector 7"/>
          <p:cNvCxnSpPr/>
          <p:nvPr userDrawn="1"/>
        </p:nvCxnSpPr>
        <p:spPr>
          <a:xfrm>
            <a:off x="11692292" y="461910"/>
            <a:ext cx="228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672739" y="536437"/>
            <a:ext cx="267707" cy="261257"/>
          </a:xfrm>
          <a:prstGeom prst="rect">
            <a:avLst/>
          </a:prstGeom>
        </p:spPr>
      </p:pic>
    </p:spTree>
    <p:extLst>
      <p:ext uri="{BB962C8B-B14F-4D97-AF65-F5344CB8AC3E}">
        <p14:creationId xmlns:p14="http://schemas.microsoft.com/office/powerpoint/2010/main" val="40996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White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9957" y="1553951"/>
            <a:ext cx="7045536" cy="2852737"/>
          </a:xfrm>
        </p:spPr>
        <p:txBody>
          <a:bodyPr anchor="t">
            <a:normAutofit/>
          </a:bodyPr>
          <a:lstStyle>
            <a:lvl1pPr>
              <a:defRPr sz="4500" baseline="0">
                <a:solidFill>
                  <a:schemeClr val="accent1"/>
                </a:solidFill>
              </a:defRPr>
            </a:lvl1pPr>
          </a:lstStyle>
          <a:p>
            <a:r>
              <a:rPr lang="en-US"/>
              <a:t>Click to edit Master title style</a:t>
            </a:r>
          </a:p>
        </p:txBody>
      </p:sp>
      <p:sp>
        <p:nvSpPr>
          <p:cNvPr id="6" name="Slide Number Placeholder 5"/>
          <p:cNvSpPr>
            <a:spLocks noGrp="1"/>
          </p:cNvSpPr>
          <p:nvPr>
            <p:ph type="sldNum" sz="quarter" idx="12"/>
          </p:nvPr>
        </p:nvSpPr>
        <p:spPr>
          <a:xfrm>
            <a:off x="11710919" y="256755"/>
            <a:ext cx="191346" cy="207010"/>
          </a:xfrm>
        </p:spPr>
        <p:txBody>
          <a:bodyPr/>
          <a:lstStyle>
            <a:lvl1pPr>
              <a:defRPr>
                <a:solidFill>
                  <a:schemeClr val="accent1"/>
                </a:solidFill>
              </a:defRPr>
            </a:lvl1pPr>
          </a:lstStyle>
          <a:p>
            <a:fld id="{D3208424-F6AD-4E5C-917C-F54A0BC36660}" type="slidenum">
              <a:rPr lang="en-US" smtClean="0"/>
              <a:pPr/>
              <a:t>‹#›</a:t>
            </a:fld>
            <a:endParaRPr lang="en-US"/>
          </a:p>
        </p:txBody>
      </p:sp>
      <p:cxnSp>
        <p:nvCxnSpPr>
          <p:cNvPr id="8" name="Straight Connector 7"/>
          <p:cNvCxnSpPr/>
          <p:nvPr userDrawn="1"/>
        </p:nvCxnSpPr>
        <p:spPr>
          <a:xfrm>
            <a:off x="11692292" y="461910"/>
            <a:ext cx="2286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669432" y="536437"/>
            <a:ext cx="274321" cy="261257"/>
          </a:xfrm>
          <a:prstGeom prst="rect">
            <a:avLst/>
          </a:prstGeom>
        </p:spPr>
      </p:pic>
    </p:spTree>
    <p:extLst>
      <p:ext uri="{BB962C8B-B14F-4D97-AF65-F5344CB8AC3E}">
        <p14:creationId xmlns:p14="http://schemas.microsoft.com/office/powerpoint/2010/main" val="84022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D3208424-F6AD-4E5C-917C-F54A0BC36660}" type="slidenum">
              <a:rPr lang="en-US" smtClean="0"/>
              <a:t>‹#›</a:t>
            </a:fld>
            <a:endParaRPr lang="en-US"/>
          </a:p>
        </p:txBody>
      </p:sp>
      <p:sp>
        <p:nvSpPr>
          <p:cNvPr id="8" name="Text Placeholder 7"/>
          <p:cNvSpPr>
            <a:spLocks noGrp="1"/>
          </p:cNvSpPr>
          <p:nvPr>
            <p:ph type="body" sz="quarter" idx="13"/>
          </p:nvPr>
        </p:nvSpPr>
        <p:spPr>
          <a:xfrm>
            <a:off x="508700" y="1733977"/>
            <a:ext cx="10838327" cy="4192694"/>
          </a:xfrm>
        </p:spPr>
        <p:txBody>
          <a:bodyPr>
            <a:normAutofit/>
          </a:bodyPr>
          <a:lstStyle>
            <a:lvl1pPr marL="0" indent="0">
              <a:lnSpc>
                <a:spcPct val="100000"/>
              </a:lnSpc>
              <a:spcBef>
                <a:spcPts val="0"/>
              </a:spcBef>
              <a:buFont typeface="Arial" panose="020B0604020202020204" pitchFamily="34" charset="0"/>
              <a:buNone/>
              <a:defRPr sz="4400">
                <a:solidFill>
                  <a:schemeClr val="accent2"/>
                </a:solidFill>
              </a:defRPr>
            </a:lvl1pPr>
            <a:lvl2pPr marL="0" indent="0">
              <a:lnSpc>
                <a:spcPct val="100000"/>
              </a:lnSpc>
              <a:spcBef>
                <a:spcPts val="0"/>
              </a:spcBef>
              <a:buNone/>
              <a:defRPr sz="4400">
                <a:solidFill>
                  <a:schemeClr val="accent2"/>
                </a:solidFill>
              </a:defRPr>
            </a:lvl2pPr>
            <a:lvl3pPr marL="0" indent="0">
              <a:lnSpc>
                <a:spcPct val="100000"/>
              </a:lnSpc>
              <a:spcBef>
                <a:spcPts val="0"/>
              </a:spcBef>
              <a:buNone/>
              <a:defRPr sz="4400">
                <a:solidFill>
                  <a:schemeClr val="accent2"/>
                </a:solidFill>
              </a:defRPr>
            </a:lvl3pPr>
            <a:lvl4pPr marL="0" indent="0">
              <a:lnSpc>
                <a:spcPct val="100000"/>
              </a:lnSpc>
              <a:spcBef>
                <a:spcPts val="0"/>
              </a:spcBef>
              <a:buNone/>
              <a:defRPr sz="4400">
                <a:solidFill>
                  <a:schemeClr val="accent2"/>
                </a:solidFill>
              </a:defRPr>
            </a:lvl4pPr>
            <a:lvl5pPr marL="0" indent="0">
              <a:lnSpc>
                <a:spcPct val="100000"/>
              </a:lnSpc>
              <a:spcBef>
                <a:spcPts val="0"/>
              </a:spcBef>
              <a:buNone/>
              <a:defRPr sz="4400">
                <a:solidFill>
                  <a:schemeClr val="accent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07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5472" y="256755"/>
            <a:ext cx="11066928" cy="10341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15472" y="1781735"/>
            <a:ext cx="11066928" cy="41954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15472" y="6356350"/>
            <a:ext cx="2743200" cy="365125"/>
          </a:xfrm>
          <a:prstGeom prst="rect">
            <a:avLst/>
          </a:prstGeom>
        </p:spPr>
        <p:txBody>
          <a:bodyPr vert="horz" lIns="91440" tIns="45720" rIns="91440" bIns="45720" rtlCol="0" anchor="ctr"/>
          <a:lstStyle>
            <a:lvl1pPr algn="l">
              <a:defRPr sz="1200">
                <a:solidFill>
                  <a:schemeClr val="tx2"/>
                </a:solidFill>
                <a:latin typeface="Arial" panose="020B0604020202020204" pitchFamily="34" charset="0"/>
                <a:cs typeface="Arial" panose="020B0604020202020204" pitchFamily="34" charset="0"/>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Arial" panose="020B0604020202020204" pitchFamily="34" charset="0"/>
                <a:cs typeface="Arial" panose="020B0604020202020204" pitchFamily="34" charset="0"/>
              </a:defRPr>
            </a:lvl1pPr>
          </a:lstStyle>
          <a:p>
            <a:r>
              <a:rPr lang="en-US"/>
              <a:t>Valeri Analytics ©</a:t>
            </a:r>
          </a:p>
        </p:txBody>
      </p:sp>
      <p:sp>
        <p:nvSpPr>
          <p:cNvPr id="6" name="Slide Number Placeholder 5"/>
          <p:cNvSpPr>
            <a:spLocks noGrp="1"/>
          </p:cNvSpPr>
          <p:nvPr>
            <p:ph type="sldNum" sz="quarter" idx="4"/>
          </p:nvPr>
        </p:nvSpPr>
        <p:spPr>
          <a:xfrm>
            <a:off x="11710919" y="256755"/>
            <a:ext cx="191346" cy="207010"/>
          </a:xfrm>
          <a:prstGeom prst="rect">
            <a:avLst/>
          </a:prstGeom>
        </p:spPr>
        <p:txBody>
          <a:bodyPr vert="horz" lIns="0" tIns="0" rIns="0" bIns="0" rtlCol="0" anchor="ctr"/>
          <a:lstStyle>
            <a:lvl1pPr algn="ctr">
              <a:defRPr sz="900">
                <a:solidFill>
                  <a:schemeClr val="tx2"/>
                </a:solidFill>
                <a:latin typeface="Arial" panose="020B0604020202020204" pitchFamily="34" charset="0"/>
                <a:cs typeface="Arial" panose="020B0604020202020204" pitchFamily="34" charset="0"/>
              </a:defRPr>
            </a:lvl1pPr>
          </a:lstStyle>
          <a:p>
            <a:fld id="{D3208424-F6AD-4E5C-917C-F54A0BC36660}" type="slidenum">
              <a:rPr lang="en-US" smtClean="0"/>
              <a:pPr/>
              <a:t>‹#›</a:t>
            </a:fld>
            <a:endParaRPr lang="en-US"/>
          </a:p>
        </p:txBody>
      </p:sp>
      <p:cxnSp>
        <p:nvCxnSpPr>
          <p:cNvPr id="9" name="Straight Connector 8"/>
          <p:cNvCxnSpPr/>
          <p:nvPr userDrawn="1"/>
        </p:nvCxnSpPr>
        <p:spPr>
          <a:xfrm>
            <a:off x="612962" y="1298538"/>
            <a:ext cx="394783" cy="0"/>
          </a:xfrm>
          <a:prstGeom prst="line">
            <a:avLst/>
          </a:prstGeom>
          <a:ln w="12700">
            <a:solidFill>
              <a:srgbClr val="1432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1692292" y="461910"/>
            <a:ext cx="2286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1669432" y="536437"/>
            <a:ext cx="274321" cy="261257"/>
          </a:xfrm>
          <a:prstGeom prst="rect">
            <a:avLst/>
          </a:prstGeom>
        </p:spPr>
      </p:pic>
    </p:spTree>
    <p:extLst>
      <p:ext uri="{BB962C8B-B14F-4D97-AF65-F5344CB8AC3E}">
        <p14:creationId xmlns:p14="http://schemas.microsoft.com/office/powerpoint/2010/main" val="364627373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7" r:id="rId3"/>
    <p:sldLayoutId id="2147483651" r:id="rId4"/>
    <p:sldLayoutId id="2147483661" r:id="rId5"/>
    <p:sldLayoutId id="2147483662" r:id="rId6"/>
    <p:sldLayoutId id="2147483663" r:id="rId7"/>
    <p:sldLayoutId id="2147483664" r:id="rId8"/>
    <p:sldLayoutId id="2147483654" r:id="rId9"/>
    <p:sldLayoutId id="2147483665" r:id="rId10"/>
    <p:sldLayoutId id="2147483667" r:id="rId11"/>
    <p:sldLayoutId id="2147483666" r:id="rId12"/>
    <p:sldLayoutId id="2147483670" r:id="rId13"/>
    <p:sldLayoutId id="2147483668" r:id="rId14"/>
    <p:sldLayoutId id="2147483671" r:id="rId15"/>
    <p:sldLayoutId id="2147483652" r:id="rId16"/>
    <p:sldLayoutId id="2147483669" r:id="rId17"/>
    <p:sldLayoutId id="2147483655" r:id="rId18"/>
    <p:sldLayoutId id="2147483650" r:id="rId19"/>
    <p:sldLayoutId id="2147483672"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100000"/>
        </a:lnSpc>
        <a:spcBef>
          <a:spcPct val="0"/>
        </a:spcBef>
        <a:buNone/>
        <a:defRPr sz="4400" kern="1200">
          <a:solidFill>
            <a:schemeClr val="accent1"/>
          </a:solidFill>
          <a:latin typeface="Times New Roman" panose="02020603050405020304" pitchFamily="18" charset="0"/>
          <a:ea typeface="+mj-ea"/>
          <a:cs typeface="Times New Roman" panose="02020603050405020304" pitchFamily="18"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1.tiff"/><Relationship Id="rId7" Type="http://schemas.openxmlformats.org/officeDocument/2006/relationships/image" Target="../media/image22.tiff"/><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3.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image" Target="../media/image53.png"/><Relationship Id="rId9"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emf"/><Relationship Id="rId7"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61.png"/><Relationship Id="rId5" Type="http://schemas.openxmlformats.org/officeDocument/2006/relationships/image" Target="../media/image30.tiff"/><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_rels/slide1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7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7.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21.tiff"/><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tiff"/></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17.xml"/><Relationship Id="rId5" Type="http://schemas.openxmlformats.org/officeDocument/2006/relationships/image" Target="../media/image75.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3.png"/><Relationship Id="rId7"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17.xml"/><Relationship Id="rId6" Type="http://schemas.openxmlformats.org/officeDocument/2006/relationships/image" Target="../media/image78.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81.png"/></Relationships>
</file>

<file path=ppt/slides/_rels/slide3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3.png"/><Relationship Id="rId7"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17.xml"/><Relationship Id="rId6" Type="http://schemas.openxmlformats.org/officeDocument/2006/relationships/image" Target="../media/image78.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7.xml"/><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1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3" Type="http://schemas.openxmlformats.org/officeDocument/2006/relationships/image" Target="../media/image21.tiff"/><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tiff"/></Relationships>
</file>

<file path=ppt/slides/_rels/slide4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3.png"/><Relationship Id="rId7"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17.xml"/><Relationship Id="rId6" Type="http://schemas.openxmlformats.org/officeDocument/2006/relationships/image" Target="../media/image78.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7.xml"/><Relationship Id="rId5" Type="http://schemas.openxmlformats.org/officeDocument/2006/relationships/image" Target="../media/image3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3.png"/><Relationship Id="rId7" Type="http://schemas.openxmlformats.org/officeDocument/2006/relationships/image" Target="../media/image79.png"/><Relationship Id="rId2" Type="http://schemas.openxmlformats.org/officeDocument/2006/relationships/notesSlide" Target="../notesSlides/notesSlide43.xml"/><Relationship Id="rId1" Type="http://schemas.openxmlformats.org/officeDocument/2006/relationships/slideLayout" Target="../slideLayouts/slideLayout17.xml"/><Relationship Id="rId6" Type="http://schemas.openxmlformats.org/officeDocument/2006/relationships/image" Target="../media/image78.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81.png"/></Relationships>
</file>

<file path=ppt/slides/_rels/slide4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3.png"/><Relationship Id="rId7"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17.xml"/><Relationship Id="rId6" Type="http://schemas.openxmlformats.org/officeDocument/2006/relationships/image" Target="../media/image78.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17.xml"/><Relationship Id="rId5" Type="http://schemas.openxmlformats.org/officeDocument/2006/relationships/image" Target="../media/image32.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3.png"/><Relationship Id="rId7"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17.xml"/><Relationship Id="rId6" Type="http://schemas.openxmlformats.org/officeDocument/2006/relationships/image" Target="../media/image78.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17.xml"/><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6.png"/><Relationship Id="rId7" Type="http://schemas.openxmlformats.org/officeDocument/2006/relationships/image" Target="../media/image30.tiff"/><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29.jpeg"/><Relationship Id="rId5" Type="http://schemas.openxmlformats.org/officeDocument/2006/relationships/image" Target="../media/image28.tiff"/><Relationship Id="rId10" Type="http://schemas.openxmlformats.org/officeDocument/2006/relationships/image" Target="../media/image32.png"/><Relationship Id="rId4" Type="http://schemas.openxmlformats.org/officeDocument/2006/relationships/image" Target="../media/image27.tiff"/><Relationship Id="rId9" Type="http://schemas.openxmlformats.org/officeDocument/2006/relationships/image" Target="../media/image3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17.xml"/><Relationship Id="rId5" Type="http://schemas.openxmlformats.org/officeDocument/2006/relationships/image" Target="../media/image90.emf"/><Relationship Id="rId4" Type="http://schemas.openxmlformats.org/officeDocument/2006/relationships/image" Target="../media/image89.emf"/></Relationships>
</file>

<file path=ppt/slides/_rels/slide52.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52.xml"/><Relationship Id="rId1" Type="http://schemas.openxmlformats.org/officeDocument/2006/relationships/slideLayout" Target="../slideLayouts/slideLayout1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emf"/></Relationships>
</file>

<file path=ppt/slides/_rels/slide53.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53.xml"/><Relationship Id="rId1" Type="http://schemas.openxmlformats.org/officeDocument/2006/relationships/slideLayout" Target="../slideLayouts/slideLayout17.xml"/><Relationship Id="rId4" Type="http://schemas.openxmlformats.org/officeDocument/2006/relationships/image" Target="../media/image90.emf"/></Relationships>
</file>

<file path=ppt/slides/_rels/slide54.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54.xml"/><Relationship Id="rId1" Type="http://schemas.openxmlformats.org/officeDocument/2006/relationships/slideLayout" Target="../slideLayouts/slideLayout17.xml"/><Relationship Id="rId5" Type="http://schemas.openxmlformats.org/officeDocument/2006/relationships/image" Target="../media/image93.emf"/><Relationship Id="rId4" Type="http://schemas.openxmlformats.org/officeDocument/2006/relationships/image" Target="../media/image90.emf"/></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5.xml"/><Relationship Id="rId1" Type="http://schemas.openxmlformats.org/officeDocument/2006/relationships/slideLayout" Target="../slideLayouts/slideLayout20.xml"/><Relationship Id="rId5" Type="http://schemas.openxmlformats.org/officeDocument/2006/relationships/image" Target="../media/image93.emf"/><Relationship Id="rId4" Type="http://schemas.openxmlformats.org/officeDocument/2006/relationships/image" Target="../media/image95.emf"/></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6.xml"/><Relationship Id="rId1" Type="http://schemas.openxmlformats.org/officeDocument/2006/relationships/slideLayout" Target="../slideLayouts/slideLayout20.xml"/><Relationship Id="rId5" Type="http://schemas.openxmlformats.org/officeDocument/2006/relationships/image" Target="../media/image97.png"/><Relationship Id="rId4" Type="http://schemas.openxmlformats.org/officeDocument/2006/relationships/image" Target="../media/image95.emf"/></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58.xml"/><Relationship Id="rId1" Type="http://schemas.openxmlformats.org/officeDocument/2006/relationships/slideLayout" Target="../slideLayouts/slideLayout20.xml"/><Relationship Id="rId6" Type="http://schemas.openxmlformats.org/officeDocument/2006/relationships/image" Target="../media/image101.emf"/><Relationship Id="rId5" Type="http://schemas.openxmlformats.org/officeDocument/2006/relationships/image" Target="../media/image100.png"/><Relationship Id="rId4" Type="http://schemas.openxmlformats.org/officeDocument/2006/relationships/image" Target="../media/image98.png"/></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9.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22.tiff"/><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36.tiff"/><Relationship Id="rId5" Type="http://schemas.openxmlformats.org/officeDocument/2006/relationships/image" Target="../media/image35.jpeg"/><Relationship Id="rId4" Type="http://schemas.openxmlformats.org/officeDocument/2006/relationships/image" Target="../media/image34.jpeg"/></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0.xml"/><Relationship Id="rId1" Type="http://schemas.openxmlformats.org/officeDocument/2006/relationships/slideLayout" Target="../slideLayouts/slideLayout20.xml"/><Relationship Id="rId4" Type="http://schemas.openxmlformats.org/officeDocument/2006/relationships/image" Target="../media/image100.png"/></Relationships>
</file>

<file path=ppt/slides/_rels/slide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2.xml"/><Relationship Id="rId1" Type="http://schemas.openxmlformats.org/officeDocument/2006/relationships/slideLayout" Target="../slideLayouts/slideLayout20.xml"/><Relationship Id="rId5" Type="http://schemas.openxmlformats.org/officeDocument/2006/relationships/image" Target="../media/image105.png"/><Relationship Id="rId4" Type="http://schemas.openxmlformats.org/officeDocument/2006/relationships/image" Target="../media/image104.emf"/></Relationships>
</file>

<file path=ppt/slides/_rels/slide63.xml.rels><?xml version="1.0" encoding="UTF-8" standalone="yes"?>
<Relationships xmlns="http://schemas.openxmlformats.org/package/2006/relationships"><Relationship Id="rId3" Type="http://schemas.openxmlformats.org/officeDocument/2006/relationships/image" Target="../media/image106.emf"/><Relationship Id="rId7" Type="http://schemas.openxmlformats.org/officeDocument/2006/relationships/image" Target="../media/image110.png"/><Relationship Id="rId2" Type="http://schemas.openxmlformats.org/officeDocument/2006/relationships/notesSlide" Target="../notesSlides/notesSlide63.xml"/><Relationship Id="rId1" Type="http://schemas.openxmlformats.org/officeDocument/2006/relationships/slideLayout" Target="../slideLayouts/slideLayout20.xml"/><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5.xml"/><Relationship Id="rId1" Type="http://schemas.openxmlformats.org/officeDocument/2006/relationships/slideLayout" Target="../slideLayouts/slideLayout17.xml"/><Relationship Id="rId5" Type="http://schemas.openxmlformats.org/officeDocument/2006/relationships/image" Target="../media/image32.png"/><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114.png"/><Relationship Id="rId2" Type="http://schemas.openxmlformats.org/officeDocument/2006/relationships/notesSlide" Target="../notesSlides/notesSlide67.xml"/><Relationship Id="rId1" Type="http://schemas.openxmlformats.org/officeDocument/2006/relationships/slideLayout" Target="../slideLayouts/slideLayout20.xml"/><Relationship Id="rId6" Type="http://schemas.openxmlformats.org/officeDocument/2006/relationships/image" Target="../media/image113.png"/><Relationship Id="rId5" Type="http://schemas.openxmlformats.org/officeDocument/2006/relationships/image" Target="../media/image112.emf"/><Relationship Id="rId4" Type="http://schemas.openxmlformats.org/officeDocument/2006/relationships/image" Target="../media/image111.emf"/></Relationships>
</file>

<file path=ppt/slides/_rels/slide6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8.xml"/><Relationship Id="rId1" Type="http://schemas.openxmlformats.org/officeDocument/2006/relationships/slideLayout" Target="../slideLayouts/slideLayout20.xml"/><Relationship Id="rId4" Type="http://schemas.openxmlformats.org/officeDocument/2006/relationships/image" Target="../media/image116.png"/></Relationships>
</file>

<file path=ppt/slides/_rels/slide6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9.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40.png"/><Relationship Id="rId5" Type="http://schemas.openxmlformats.org/officeDocument/2006/relationships/image" Target="../media/image39.tiff"/><Relationship Id="rId4" Type="http://schemas.openxmlformats.org/officeDocument/2006/relationships/image" Target="../media/image38.png"/></Relationships>
</file>

<file path=ppt/slides/_rels/slide7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0.xml"/><Relationship Id="rId1" Type="http://schemas.openxmlformats.org/officeDocument/2006/relationships/slideLayout" Target="../slideLayouts/slideLayout20.xml"/><Relationship Id="rId5" Type="http://schemas.openxmlformats.org/officeDocument/2006/relationships/image" Target="../media/image119.png"/><Relationship Id="rId4" Type="http://schemas.openxmlformats.org/officeDocument/2006/relationships/image" Target="../media/image11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2.xml"/><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3.xml"/><Relationship Id="rId1" Type="http://schemas.openxmlformats.org/officeDocument/2006/relationships/slideLayout" Target="../slideLayouts/slideLayout17.xml"/><Relationship Id="rId5" Type="http://schemas.openxmlformats.org/officeDocument/2006/relationships/image" Target="../media/image32.png"/><Relationship Id="rId4" Type="http://schemas.openxmlformats.org/officeDocument/2006/relationships/image" Target="../media/image3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66B40F-D42B-4922-9D59-25384E1332B9}"/>
              </a:ext>
            </a:extLst>
          </p:cNvPr>
          <p:cNvPicPr>
            <a:picLocks noChangeAspect="1"/>
          </p:cNvPicPr>
          <p:nvPr/>
        </p:nvPicPr>
        <p:blipFill>
          <a:blip r:embed="rId3"/>
          <a:stretch>
            <a:fillRect/>
          </a:stretch>
        </p:blipFill>
        <p:spPr>
          <a:xfrm>
            <a:off x="7170388" y="3856394"/>
            <a:ext cx="3899853" cy="2035483"/>
          </a:xfrm>
          <a:prstGeom prst="rect">
            <a:avLst/>
          </a:prstGeom>
        </p:spPr>
      </p:pic>
      <p:sp>
        <p:nvSpPr>
          <p:cNvPr id="2" name="Title 1"/>
          <p:cNvSpPr>
            <a:spLocks noGrp="1"/>
          </p:cNvSpPr>
          <p:nvPr>
            <p:ph type="ctrTitle" idx="4294967295"/>
          </p:nvPr>
        </p:nvSpPr>
        <p:spPr>
          <a:xfrm>
            <a:off x="1068274" y="5370"/>
            <a:ext cx="10064750" cy="842548"/>
          </a:xfrm>
        </p:spPr>
        <p:txBody>
          <a:bodyPr>
            <a:normAutofit fontScale="90000"/>
          </a:bodyPr>
          <a:lstStyle/>
          <a:p>
            <a:pPr algn="ctr"/>
            <a:r>
              <a:rPr lang="en-US" sz="3200" b="1" dirty="0">
                <a:latin typeface="+mj-lt"/>
              </a:rPr>
              <a:t>Welcome to Intro to SQL &amp; Databases</a:t>
            </a:r>
            <a:br>
              <a:rPr lang="en-US" sz="3200" b="1" dirty="0">
                <a:latin typeface="+mj-lt"/>
              </a:rPr>
            </a:br>
            <a:r>
              <a:rPr lang="en-US" sz="2000" b="1" i="1" dirty="0">
                <a:latin typeface="+mj-lt"/>
              </a:rPr>
              <a:t>(Getting Started Guide)</a:t>
            </a:r>
          </a:p>
        </p:txBody>
      </p:sp>
      <p:sp>
        <p:nvSpPr>
          <p:cNvPr id="4" name="Rectangle 3">
            <a:extLst>
              <a:ext uri="{FF2B5EF4-FFF2-40B4-BE49-F238E27FC236}">
                <a16:creationId xmlns:a16="http://schemas.microsoft.com/office/drawing/2014/main" id="{C62242FB-9009-4EE9-91BD-0492FD7F431C}"/>
              </a:ext>
            </a:extLst>
          </p:cNvPr>
          <p:cNvSpPr/>
          <p:nvPr/>
        </p:nvSpPr>
        <p:spPr>
          <a:xfrm>
            <a:off x="743873" y="3206916"/>
            <a:ext cx="2560016" cy="523220"/>
          </a:xfrm>
          <a:prstGeom prst="rect">
            <a:avLst/>
          </a:prstGeom>
        </p:spPr>
        <p:txBody>
          <a:bodyPr wrap="square">
            <a:spAutoFit/>
          </a:bodyPr>
          <a:lstStyle/>
          <a:p>
            <a:pPr algn="ctr"/>
            <a:r>
              <a:rPr lang="en-US" sz="1400" b="1" i="1" dirty="0">
                <a:latin typeface="+mj-lt"/>
              </a:rPr>
              <a:t>Go to github.com/mvaleri12</a:t>
            </a:r>
          </a:p>
        </p:txBody>
      </p:sp>
      <p:sp>
        <p:nvSpPr>
          <p:cNvPr id="30" name="Rectangle 29">
            <a:extLst>
              <a:ext uri="{FF2B5EF4-FFF2-40B4-BE49-F238E27FC236}">
                <a16:creationId xmlns:a16="http://schemas.microsoft.com/office/drawing/2014/main" id="{04D87EB0-23FE-45A7-A2B3-C03CD6C52FE3}"/>
              </a:ext>
            </a:extLst>
          </p:cNvPr>
          <p:cNvSpPr/>
          <p:nvPr/>
        </p:nvSpPr>
        <p:spPr>
          <a:xfrm>
            <a:off x="3930895" y="3225914"/>
            <a:ext cx="3807379" cy="523220"/>
          </a:xfrm>
          <a:prstGeom prst="rect">
            <a:avLst/>
          </a:prstGeom>
        </p:spPr>
        <p:txBody>
          <a:bodyPr wrap="square">
            <a:spAutoFit/>
          </a:bodyPr>
          <a:lstStyle/>
          <a:p>
            <a:pPr algn="ctr"/>
            <a:r>
              <a:rPr lang="en-US" sz="1400" b="1" i="1" dirty="0">
                <a:latin typeface="+mj-lt"/>
              </a:rPr>
              <a:t>Click on ‘</a:t>
            </a:r>
            <a:r>
              <a:rPr lang="en-US" sz="1400" b="1" i="1" dirty="0" err="1">
                <a:latin typeface="+mj-lt"/>
              </a:rPr>
              <a:t>valeri</a:t>
            </a:r>
            <a:r>
              <a:rPr lang="en-US" sz="1400" b="1" i="1" dirty="0">
                <a:latin typeface="+mj-lt"/>
              </a:rPr>
              <a:t>-analytics-</a:t>
            </a:r>
            <a:r>
              <a:rPr lang="en-US" sz="1400" b="1" i="1" dirty="0" err="1">
                <a:latin typeface="+mj-lt"/>
              </a:rPr>
              <a:t>sql</a:t>
            </a:r>
            <a:r>
              <a:rPr lang="en-US" sz="1400" b="1" i="1" dirty="0">
                <a:latin typeface="+mj-lt"/>
              </a:rPr>
              <a:t>-</a:t>
            </a:r>
            <a:r>
              <a:rPr lang="en-US" sz="1400" b="1" i="1" dirty="0" err="1">
                <a:latin typeface="+mj-lt"/>
              </a:rPr>
              <a:t>bootcamp</a:t>
            </a:r>
            <a:r>
              <a:rPr lang="en-US" sz="1400" b="1" i="1" dirty="0">
                <a:latin typeface="+mj-lt"/>
              </a:rPr>
              <a:t>’</a:t>
            </a:r>
          </a:p>
        </p:txBody>
      </p:sp>
      <p:sp>
        <p:nvSpPr>
          <p:cNvPr id="31" name="Rectangle 30">
            <a:extLst>
              <a:ext uri="{FF2B5EF4-FFF2-40B4-BE49-F238E27FC236}">
                <a16:creationId xmlns:a16="http://schemas.microsoft.com/office/drawing/2014/main" id="{BB9D8E55-082A-4E36-90B2-33842D3EFF6B}"/>
              </a:ext>
            </a:extLst>
          </p:cNvPr>
          <p:cNvSpPr/>
          <p:nvPr/>
        </p:nvSpPr>
        <p:spPr>
          <a:xfrm>
            <a:off x="6542859" y="6051712"/>
            <a:ext cx="4758647" cy="646331"/>
          </a:xfrm>
          <a:prstGeom prst="rect">
            <a:avLst/>
          </a:prstGeom>
        </p:spPr>
        <p:txBody>
          <a:bodyPr wrap="square">
            <a:spAutoFit/>
          </a:bodyPr>
          <a:lstStyle/>
          <a:p>
            <a:pPr algn="ctr"/>
            <a:r>
              <a:rPr lang="en-US" sz="1200" b="1" i="1" dirty="0">
                <a:latin typeface="+mj-lt"/>
              </a:rPr>
              <a:t>Open ‘00_Valeri_Analytics_Bootcamp’ handout, and follow inst. on ‘Connecting to Valeri Analytics DB’ on Page 3. Install latest version of PG Admin</a:t>
            </a:r>
          </a:p>
        </p:txBody>
      </p:sp>
      <p:sp>
        <p:nvSpPr>
          <p:cNvPr id="6" name="Slide Number Placeholder 5">
            <a:extLst>
              <a:ext uri="{FF2B5EF4-FFF2-40B4-BE49-F238E27FC236}">
                <a16:creationId xmlns:a16="http://schemas.microsoft.com/office/drawing/2014/main" id="{73917901-4574-4F55-99AF-44104729A47D}"/>
              </a:ext>
            </a:extLst>
          </p:cNvPr>
          <p:cNvSpPr>
            <a:spLocks noGrp="1"/>
          </p:cNvSpPr>
          <p:nvPr>
            <p:ph type="sldNum" sz="quarter" idx="12"/>
          </p:nvPr>
        </p:nvSpPr>
        <p:spPr/>
        <p:txBody>
          <a:bodyPr/>
          <a:lstStyle/>
          <a:p>
            <a:fld id="{D3208424-F6AD-4E5C-917C-F54A0BC36660}" type="slidenum">
              <a:rPr lang="en-US" smtClean="0"/>
              <a:t>1</a:t>
            </a:fld>
            <a:endParaRPr lang="en-US"/>
          </a:p>
        </p:txBody>
      </p:sp>
      <p:pic>
        <p:nvPicPr>
          <p:cNvPr id="3" name="Picture 2">
            <a:extLst>
              <a:ext uri="{FF2B5EF4-FFF2-40B4-BE49-F238E27FC236}">
                <a16:creationId xmlns:a16="http://schemas.microsoft.com/office/drawing/2014/main" id="{A9D10EC2-23C6-4A8E-953A-A4AE8A09058E}"/>
              </a:ext>
            </a:extLst>
          </p:cNvPr>
          <p:cNvPicPr>
            <a:picLocks noChangeAspect="1"/>
          </p:cNvPicPr>
          <p:nvPr/>
        </p:nvPicPr>
        <p:blipFill rotWithShape="1">
          <a:blip r:embed="rId4"/>
          <a:srcRect l="39636"/>
          <a:stretch/>
        </p:blipFill>
        <p:spPr>
          <a:xfrm>
            <a:off x="743873" y="866081"/>
            <a:ext cx="2644787" cy="2302363"/>
          </a:xfrm>
          <a:prstGeom prst="rect">
            <a:avLst/>
          </a:prstGeom>
        </p:spPr>
      </p:pic>
      <p:sp>
        <p:nvSpPr>
          <p:cNvPr id="26" name="TextBox 25">
            <a:extLst>
              <a:ext uri="{FF2B5EF4-FFF2-40B4-BE49-F238E27FC236}">
                <a16:creationId xmlns:a16="http://schemas.microsoft.com/office/drawing/2014/main" id="{9E90DAFD-F9B1-4C81-8A8D-F462012C6E1F}"/>
              </a:ext>
            </a:extLst>
          </p:cNvPr>
          <p:cNvSpPr txBox="1"/>
          <p:nvPr/>
        </p:nvSpPr>
        <p:spPr>
          <a:xfrm>
            <a:off x="3072610" y="872051"/>
            <a:ext cx="316050" cy="369332"/>
          </a:xfrm>
          <a:prstGeom prst="rect">
            <a:avLst/>
          </a:prstGeom>
          <a:solidFill>
            <a:schemeClr val="tx1"/>
          </a:solidFill>
        </p:spPr>
        <p:txBody>
          <a:bodyPr wrap="square" rtlCol="0">
            <a:spAutoFit/>
          </a:bodyPr>
          <a:lstStyle/>
          <a:p>
            <a:r>
              <a:rPr lang="en-US" dirty="0">
                <a:solidFill>
                  <a:schemeClr val="bg1"/>
                </a:solidFill>
                <a:latin typeface="+mj-lt"/>
              </a:rPr>
              <a:t>1</a:t>
            </a:r>
          </a:p>
        </p:txBody>
      </p:sp>
      <p:pic>
        <p:nvPicPr>
          <p:cNvPr id="8" name="Picture 7">
            <a:extLst>
              <a:ext uri="{FF2B5EF4-FFF2-40B4-BE49-F238E27FC236}">
                <a16:creationId xmlns:a16="http://schemas.microsoft.com/office/drawing/2014/main" id="{13A95A42-1272-4CA9-AFE7-5EC2D934553D}"/>
              </a:ext>
            </a:extLst>
          </p:cNvPr>
          <p:cNvPicPr>
            <a:picLocks noChangeAspect="1"/>
          </p:cNvPicPr>
          <p:nvPr/>
        </p:nvPicPr>
        <p:blipFill>
          <a:blip r:embed="rId5"/>
          <a:stretch>
            <a:fillRect/>
          </a:stretch>
        </p:blipFill>
        <p:spPr>
          <a:xfrm>
            <a:off x="3992973" y="1094695"/>
            <a:ext cx="3886754" cy="1594435"/>
          </a:xfrm>
          <a:prstGeom prst="rect">
            <a:avLst/>
          </a:prstGeom>
        </p:spPr>
      </p:pic>
      <p:pic>
        <p:nvPicPr>
          <p:cNvPr id="9" name="Picture 8">
            <a:extLst>
              <a:ext uri="{FF2B5EF4-FFF2-40B4-BE49-F238E27FC236}">
                <a16:creationId xmlns:a16="http://schemas.microsoft.com/office/drawing/2014/main" id="{8C842B99-BFF3-41E2-B9B4-0FC660628776}"/>
              </a:ext>
            </a:extLst>
          </p:cNvPr>
          <p:cNvPicPr>
            <a:picLocks noChangeAspect="1"/>
          </p:cNvPicPr>
          <p:nvPr/>
        </p:nvPicPr>
        <p:blipFill>
          <a:blip r:embed="rId6"/>
          <a:stretch>
            <a:fillRect/>
          </a:stretch>
        </p:blipFill>
        <p:spPr>
          <a:xfrm>
            <a:off x="8135515" y="1112287"/>
            <a:ext cx="3842265" cy="2056157"/>
          </a:xfrm>
          <a:prstGeom prst="rect">
            <a:avLst/>
          </a:prstGeom>
        </p:spPr>
      </p:pic>
      <p:sp>
        <p:nvSpPr>
          <p:cNvPr id="20" name="Rectangle 19">
            <a:extLst>
              <a:ext uri="{FF2B5EF4-FFF2-40B4-BE49-F238E27FC236}">
                <a16:creationId xmlns:a16="http://schemas.microsoft.com/office/drawing/2014/main" id="{87DA7083-B187-4955-9DB0-7014B82C21FF}"/>
              </a:ext>
            </a:extLst>
          </p:cNvPr>
          <p:cNvSpPr/>
          <p:nvPr/>
        </p:nvSpPr>
        <p:spPr>
          <a:xfrm>
            <a:off x="8135515" y="3225914"/>
            <a:ext cx="3807379" cy="523220"/>
          </a:xfrm>
          <a:prstGeom prst="rect">
            <a:avLst/>
          </a:prstGeom>
        </p:spPr>
        <p:txBody>
          <a:bodyPr wrap="square">
            <a:spAutoFit/>
          </a:bodyPr>
          <a:lstStyle/>
          <a:p>
            <a:pPr algn="ctr"/>
            <a:r>
              <a:rPr lang="en-US" sz="1400" b="1" i="1" dirty="0">
                <a:latin typeface="+mj-lt"/>
              </a:rPr>
              <a:t>Click on ‘Clone or download’ then ‘Download Zip’</a:t>
            </a:r>
          </a:p>
        </p:txBody>
      </p:sp>
      <p:pic>
        <p:nvPicPr>
          <p:cNvPr id="10" name="Picture 9">
            <a:extLst>
              <a:ext uri="{FF2B5EF4-FFF2-40B4-BE49-F238E27FC236}">
                <a16:creationId xmlns:a16="http://schemas.microsoft.com/office/drawing/2014/main" id="{6E790CB6-F003-4B81-8907-E444CE097F70}"/>
              </a:ext>
            </a:extLst>
          </p:cNvPr>
          <p:cNvPicPr>
            <a:picLocks noChangeAspect="1"/>
          </p:cNvPicPr>
          <p:nvPr/>
        </p:nvPicPr>
        <p:blipFill>
          <a:blip r:embed="rId7"/>
          <a:stretch>
            <a:fillRect/>
          </a:stretch>
        </p:blipFill>
        <p:spPr>
          <a:xfrm>
            <a:off x="587654" y="3963068"/>
            <a:ext cx="4969912" cy="1928809"/>
          </a:xfrm>
          <a:prstGeom prst="rect">
            <a:avLst/>
          </a:prstGeom>
        </p:spPr>
      </p:pic>
      <p:sp>
        <p:nvSpPr>
          <p:cNvPr id="24" name="Rectangle 23">
            <a:extLst>
              <a:ext uri="{FF2B5EF4-FFF2-40B4-BE49-F238E27FC236}">
                <a16:creationId xmlns:a16="http://schemas.microsoft.com/office/drawing/2014/main" id="{2FF584AB-94B9-4AD1-AF20-BF9A6C131826}"/>
              </a:ext>
            </a:extLst>
          </p:cNvPr>
          <p:cNvSpPr/>
          <p:nvPr/>
        </p:nvSpPr>
        <p:spPr>
          <a:xfrm>
            <a:off x="743873" y="6082489"/>
            <a:ext cx="3807379" cy="738664"/>
          </a:xfrm>
          <a:prstGeom prst="rect">
            <a:avLst/>
          </a:prstGeom>
        </p:spPr>
        <p:txBody>
          <a:bodyPr wrap="square">
            <a:spAutoFit/>
          </a:bodyPr>
          <a:lstStyle/>
          <a:p>
            <a:pPr algn="ctr"/>
            <a:r>
              <a:rPr lang="en-US" sz="1400" b="1" i="1" dirty="0">
                <a:latin typeface="+mj-lt"/>
              </a:rPr>
              <a:t>Open zip file in ‘Downloads’ folder, then drag folder onto Desktop</a:t>
            </a:r>
          </a:p>
        </p:txBody>
      </p:sp>
      <p:sp>
        <p:nvSpPr>
          <p:cNvPr id="27" name="TextBox 26">
            <a:extLst>
              <a:ext uri="{FF2B5EF4-FFF2-40B4-BE49-F238E27FC236}">
                <a16:creationId xmlns:a16="http://schemas.microsoft.com/office/drawing/2014/main" id="{1FE6A6E7-1C05-4153-B932-D65D90E1BDAC}"/>
              </a:ext>
            </a:extLst>
          </p:cNvPr>
          <p:cNvSpPr txBox="1"/>
          <p:nvPr/>
        </p:nvSpPr>
        <p:spPr>
          <a:xfrm>
            <a:off x="7616676" y="880761"/>
            <a:ext cx="316050" cy="369332"/>
          </a:xfrm>
          <a:prstGeom prst="rect">
            <a:avLst/>
          </a:prstGeom>
          <a:solidFill>
            <a:schemeClr val="tx1"/>
          </a:solidFill>
        </p:spPr>
        <p:txBody>
          <a:bodyPr wrap="square" rtlCol="0">
            <a:spAutoFit/>
          </a:bodyPr>
          <a:lstStyle/>
          <a:p>
            <a:r>
              <a:rPr lang="en-US" dirty="0">
                <a:solidFill>
                  <a:schemeClr val="bg1"/>
                </a:solidFill>
                <a:latin typeface="+mj-lt"/>
              </a:rPr>
              <a:t>2</a:t>
            </a:r>
          </a:p>
        </p:txBody>
      </p:sp>
      <p:sp>
        <p:nvSpPr>
          <p:cNvPr id="28" name="TextBox 27">
            <a:extLst>
              <a:ext uri="{FF2B5EF4-FFF2-40B4-BE49-F238E27FC236}">
                <a16:creationId xmlns:a16="http://schemas.microsoft.com/office/drawing/2014/main" id="{32621C4E-CD62-4C8A-9509-612EE675BA84}"/>
              </a:ext>
            </a:extLst>
          </p:cNvPr>
          <p:cNvSpPr txBox="1"/>
          <p:nvPr/>
        </p:nvSpPr>
        <p:spPr>
          <a:xfrm>
            <a:off x="11626844" y="848479"/>
            <a:ext cx="316050" cy="369332"/>
          </a:xfrm>
          <a:prstGeom prst="rect">
            <a:avLst/>
          </a:prstGeom>
          <a:solidFill>
            <a:schemeClr val="tx1"/>
          </a:solidFill>
        </p:spPr>
        <p:txBody>
          <a:bodyPr wrap="square" rtlCol="0">
            <a:spAutoFit/>
          </a:bodyPr>
          <a:lstStyle/>
          <a:p>
            <a:r>
              <a:rPr lang="en-US" dirty="0">
                <a:solidFill>
                  <a:schemeClr val="bg1"/>
                </a:solidFill>
                <a:latin typeface="+mj-lt"/>
              </a:rPr>
              <a:t>3</a:t>
            </a:r>
          </a:p>
        </p:txBody>
      </p:sp>
      <p:sp>
        <p:nvSpPr>
          <p:cNvPr id="29" name="TextBox 28">
            <a:extLst>
              <a:ext uri="{FF2B5EF4-FFF2-40B4-BE49-F238E27FC236}">
                <a16:creationId xmlns:a16="http://schemas.microsoft.com/office/drawing/2014/main" id="{EAA43091-92BA-4B75-AA2A-A21FBCF70FDE}"/>
              </a:ext>
            </a:extLst>
          </p:cNvPr>
          <p:cNvSpPr txBox="1"/>
          <p:nvPr/>
        </p:nvSpPr>
        <p:spPr>
          <a:xfrm>
            <a:off x="5297483" y="3875419"/>
            <a:ext cx="316050" cy="369332"/>
          </a:xfrm>
          <a:prstGeom prst="rect">
            <a:avLst/>
          </a:prstGeom>
          <a:solidFill>
            <a:schemeClr val="tx1"/>
          </a:solidFill>
        </p:spPr>
        <p:txBody>
          <a:bodyPr wrap="square" rtlCol="0">
            <a:spAutoFit/>
          </a:bodyPr>
          <a:lstStyle/>
          <a:p>
            <a:r>
              <a:rPr lang="en-US" dirty="0">
                <a:solidFill>
                  <a:schemeClr val="bg1"/>
                </a:solidFill>
                <a:latin typeface="+mj-lt"/>
              </a:rPr>
              <a:t>4</a:t>
            </a:r>
          </a:p>
        </p:txBody>
      </p:sp>
      <p:sp>
        <p:nvSpPr>
          <p:cNvPr id="33" name="TextBox 32">
            <a:extLst>
              <a:ext uri="{FF2B5EF4-FFF2-40B4-BE49-F238E27FC236}">
                <a16:creationId xmlns:a16="http://schemas.microsoft.com/office/drawing/2014/main" id="{D6DC1D61-C268-4E2C-91C5-7DDB58887030}"/>
              </a:ext>
            </a:extLst>
          </p:cNvPr>
          <p:cNvSpPr txBox="1"/>
          <p:nvPr/>
        </p:nvSpPr>
        <p:spPr>
          <a:xfrm>
            <a:off x="10709177" y="3856394"/>
            <a:ext cx="316050" cy="369332"/>
          </a:xfrm>
          <a:prstGeom prst="rect">
            <a:avLst/>
          </a:prstGeom>
          <a:solidFill>
            <a:schemeClr val="tx1"/>
          </a:solidFill>
        </p:spPr>
        <p:txBody>
          <a:bodyPr wrap="square" rtlCol="0">
            <a:spAutoFit/>
          </a:bodyPr>
          <a:lstStyle/>
          <a:p>
            <a:r>
              <a:rPr lang="en-US" dirty="0">
                <a:solidFill>
                  <a:schemeClr val="bg1"/>
                </a:solidFill>
                <a:latin typeface="+mj-lt"/>
              </a:rPr>
              <a:t>5</a:t>
            </a:r>
          </a:p>
        </p:txBody>
      </p:sp>
    </p:spTree>
    <p:extLst>
      <p:ext uri="{BB962C8B-B14F-4D97-AF65-F5344CB8AC3E}">
        <p14:creationId xmlns:p14="http://schemas.microsoft.com/office/powerpoint/2010/main" val="239693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What is a relational database (RDB) and relational database management system (RDBMS)?</a:t>
            </a:r>
          </a:p>
        </p:txBody>
      </p:sp>
      <p:sp>
        <p:nvSpPr>
          <p:cNvPr id="28" name="TextBox 27">
            <a:extLst>
              <a:ext uri="{FF2B5EF4-FFF2-40B4-BE49-F238E27FC236}">
                <a16:creationId xmlns:a16="http://schemas.microsoft.com/office/drawing/2014/main" id="{723B65D9-23AE-4953-97A7-3FD1935DE21E}"/>
              </a:ext>
            </a:extLst>
          </p:cNvPr>
          <p:cNvSpPr txBox="1"/>
          <p:nvPr/>
        </p:nvSpPr>
        <p:spPr>
          <a:xfrm>
            <a:off x="6374377" y="5834555"/>
            <a:ext cx="2700017" cy="369332"/>
          </a:xfrm>
          <a:prstGeom prst="rect">
            <a:avLst/>
          </a:prstGeom>
          <a:noFill/>
        </p:spPr>
        <p:txBody>
          <a:bodyPr wrap="square" rtlCol="0">
            <a:spAutoFit/>
          </a:bodyPr>
          <a:lstStyle/>
          <a:p>
            <a:pPr algn="ctr"/>
            <a:r>
              <a:rPr lang="en-US" i="1" dirty="0">
                <a:latin typeface="+mj-lt"/>
              </a:rPr>
              <a:t>Sales</a:t>
            </a:r>
          </a:p>
        </p:txBody>
      </p:sp>
      <p:sp>
        <p:nvSpPr>
          <p:cNvPr id="29" name="TextBox 28">
            <a:extLst>
              <a:ext uri="{FF2B5EF4-FFF2-40B4-BE49-F238E27FC236}">
                <a16:creationId xmlns:a16="http://schemas.microsoft.com/office/drawing/2014/main" id="{54B65938-ADFD-4DE5-81FA-C54988DFC017}"/>
              </a:ext>
            </a:extLst>
          </p:cNvPr>
          <p:cNvSpPr txBox="1"/>
          <p:nvPr/>
        </p:nvSpPr>
        <p:spPr>
          <a:xfrm>
            <a:off x="9042587" y="5848609"/>
            <a:ext cx="2700017" cy="369332"/>
          </a:xfrm>
          <a:prstGeom prst="rect">
            <a:avLst/>
          </a:prstGeom>
          <a:noFill/>
        </p:spPr>
        <p:txBody>
          <a:bodyPr wrap="square" rtlCol="0">
            <a:spAutoFit/>
          </a:bodyPr>
          <a:lstStyle/>
          <a:p>
            <a:pPr algn="ctr"/>
            <a:r>
              <a:rPr lang="en-US" i="1" dirty="0">
                <a:latin typeface="+mj-lt"/>
              </a:rPr>
              <a:t>Stores</a:t>
            </a:r>
          </a:p>
        </p:txBody>
      </p:sp>
      <p:pic>
        <p:nvPicPr>
          <p:cNvPr id="30" name="Picture 29">
            <a:extLst>
              <a:ext uri="{FF2B5EF4-FFF2-40B4-BE49-F238E27FC236}">
                <a16:creationId xmlns:a16="http://schemas.microsoft.com/office/drawing/2014/main" id="{C781DB27-3DD9-4E6A-95F1-F16A9B7D88D6}"/>
              </a:ext>
            </a:extLst>
          </p:cNvPr>
          <p:cNvPicPr>
            <a:picLocks noChangeAspect="1"/>
          </p:cNvPicPr>
          <p:nvPr/>
        </p:nvPicPr>
        <p:blipFill>
          <a:blip r:embed="rId3"/>
          <a:stretch>
            <a:fillRect/>
          </a:stretch>
        </p:blipFill>
        <p:spPr>
          <a:xfrm>
            <a:off x="8564819" y="4735226"/>
            <a:ext cx="1181872" cy="1154978"/>
          </a:xfrm>
          <a:prstGeom prst="rect">
            <a:avLst/>
          </a:prstGeom>
        </p:spPr>
      </p:pic>
      <p:pic>
        <p:nvPicPr>
          <p:cNvPr id="31" name="Picture 30">
            <a:extLst>
              <a:ext uri="{FF2B5EF4-FFF2-40B4-BE49-F238E27FC236}">
                <a16:creationId xmlns:a16="http://schemas.microsoft.com/office/drawing/2014/main" id="{587DE184-AF0B-41C3-9631-1412AE90B92F}"/>
              </a:ext>
            </a:extLst>
          </p:cNvPr>
          <p:cNvPicPr>
            <a:picLocks noChangeAspect="1"/>
          </p:cNvPicPr>
          <p:nvPr/>
        </p:nvPicPr>
        <p:blipFill>
          <a:blip r:embed="rId3"/>
          <a:stretch>
            <a:fillRect/>
          </a:stretch>
        </p:blipFill>
        <p:spPr>
          <a:xfrm>
            <a:off x="9864698" y="4743048"/>
            <a:ext cx="1119119" cy="1137048"/>
          </a:xfrm>
          <a:prstGeom prst="rect">
            <a:avLst/>
          </a:prstGeom>
        </p:spPr>
      </p:pic>
      <p:pic>
        <p:nvPicPr>
          <p:cNvPr id="32" name="Picture 31">
            <a:extLst>
              <a:ext uri="{FF2B5EF4-FFF2-40B4-BE49-F238E27FC236}">
                <a16:creationId xmlns:a16="http://schemas.microsoft.com/office/drawing/2014/main" id="{EB2B9C4B-9ACA-4E01-A96A-72B3D5DB9142}"/>
              </a:ext>
            </a:extLst>
          </p:cNvPr>
          <p:cNvPicPr>
            <a:picLocks noChangeAspect="1"/>
          </p:cNvPicPr>
          <p:nvPr/>
        </p:nvPicPr>
        <p:blipFill>
          <a:blip r:embed="rId3"/>
          <a:stretch>
            <a:fillRect/>
          </a:stretch>
        </p:blipFill>
        <p:spPr>
          <a:xfrm>
            <a:off x="7250278" y="4733241"/>
            <a:ext cx="1137049" cy="1137049"/>
          </a:xfrm>
          <a:prstGeom prst="rect">
            <a:avLst/>
          </a:prstGeom>
        </p:spPr>
      </p:pic>
      <p:sp>
        <p:nvSpPr>
          <p:cNvPr id="33" name="TextBox 32">
            <a:extLst>
              <a:ext uri="{FF2B5EF4-FFF2-40B4-BE49-F238E27FC236}">
                <a16:creationId xmlns:a16="http://schemas.microsoft.com/office/drawing/2014/main" id="{2F4A09F5-FDE5-45DE-9747-8D4FF35B7B5D}"/>
              </a:ext>
            </a:extLst>
          </p:cNvPr>
          <p:cNvSpPr txBox="1"/>
          <p:nvPr/>
        </p:nvSpPr>
        <p:spPr>
          <a:xfrm>
            <a:off x="7807221" y="5849149"/>
            <a:ext cx="2700017" cy="369332"/>
          </a:xfrm>
          <a:prstGeom prst="rect">
            <a:avLst/>
          </a:prstGeom>
          <a:noFill/>
        </p:spPr>
        <p:txBody>
          <a:bodyPr wrap="square" rtlCol="0">
            <a:spAutoFit/>
          </a:bodyPr>
          <a:lstStyle/>
          <a:p>
            <a:pPr algn="ctr"/>
            <a:r>
              <a:rPr lang="en-US" i="1" dirty="0">
                <a:latin typeface="+mj-lt"/>
              </a:rPr>
              <a:t>Products</a:t>
            </a:r>
          </a:p>
        </p:txBody>
      </p:sp>
      <p:sp>
        <p:nvSpPr>
          <p:cNvPr id="34" name="TextBox 33">
            <a:extLst>
              <a:ext uri="{FF2B5EF4-FFF2-40B4-BE49-F238E27FC236}">
                <a16:creationId xmlns:a16="http://schemas.microsoft.com/office/drawing/2014/main" id="{0E5F97DC-E440-4DD8-A733-B531C695FEF5}"/>
              </a:ext>
            </a:extLst>
          </p:cNvPr>
          <p:cNvSpPr txBox="1"/>
          <p:nvPr/>
        </p:nvSpPr>
        <p:spPr>
          <a:xfrm>
            <a:off x="7804535" y="4362138"/>
            <a:ext cx="2700017" cy="369332"/>
          </a:xfrm>
          <a:prstGeom prst="rect">
            <a:avLst/>
          </a:prstGeom>
          <a:noFill/>
        </p:spPr>
        <p:txBody>
          <a:bodyPr wrap="square" rtlCol="0" anchor="t">
            <a:spAutoFit/>
          </a:bodyPr>
          <a:lstStyle/>
          <a:p>
            <a:pPr algn="ctr"/>
            <a:r>
              <a:rPr lang="en-US" b="1" i="1" dirty="0">
                <a:latin typeface="+mj-lt"/>
              </a:rPr>
              <a:t>Related Tables</a:t>
            </a:r>
            <a:endParaRPr lang="en-US" b="1" i="1" dirty="0">
              <a:latin typeface="+mj-lt"/>
              <a:cs typeface="Arial"/>
            </a:endParaRPr>
          </a:p>
        </p:txBody>
      </p:sp>
      <p:grpSp>
        <p:nvGrpSpPr>
          <p:cNvPr id="35" name="Group 34">
            <a:extLst>
              <a:ext uri="{FF2B5EF4-FFF2-40B4-BE49-F238E27FC236}">
                <a16:creationId xmlns:a16="http://schemas.microsoft.com/office/drawing/2014/main" id="{43ABFA5E-7300-4D3B-A9B7-0C0DD064DAC9}"/>
              </a:ext>
            </a:extLst>
          </p:cNvPr>
          <p:cNvGrpSpPr/>
          <p:nvPr/>
        </p:nvGrpSpPr>
        <p:grpSpPr>
          <a:xfrm>
            <a:off x="8044121" y="1878185"/>
            <a:ext cx="2228323" cy="2228323"/>
            <a:chOff x="7012872" y="2275935"/>
            <a:chExt cx="4223589" cy="4223589"/>
          </a:xfrm>
        </p:grpSpPr>
        <p:pic>
          <p:nvPicPr>
            <p:cNvPr id="36" name="Picture 4" descr="Image result for database icon">
              <a:extLst>
                <a:ext uri="{FF2B5EF4-FFF2-40B4-BE49-F238E27FC236}">
                  <a16:creationId xmlns:a16="http://schemas.microsoft.com/office/drawing/2014/main" id="{5603C6C9-AD28-45E3-824D-1E7F4EF127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2872" y="2275935"/>
              <a:ext cx="4223589" cy="422358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Image result for googly eyes png">
              <a:extLst>
                <a:ext uri="{FF2B5EF4-FFF2-40B4-BE49-F238E27FC236}">
                  <a16:creationId xmlns:a16="http://schemas.microsoft.com/office/drawing/2014/main" id="{340C88F3-DAA4-4F3C-B88A-9E2E2C1155B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12660" y="2479739"/>
              <a:ext cx="2541815" cy="133753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Image result for mustache png">
              <a:extLst>
                <a:ext uri="{FF2B5EF4-FFF2-40B4-BE49-F238E27FC236}">
                  <a16:creationId xmlns:a16="http://schemas.microsoft.com/office/drawing/2014/main" id="{E9019946-2986-409C-B8C9-2B984054BA4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37767" y="3664299"/>
              <a:ext cx="2516708" cy="1707851"/>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9BB86CAE-3D92-43F1-98ED-73FC46C10B2E}"/>
              </a:ext>
            </a:extLst>
          </p:cNvPr>
          <p:cNvSpPr txBox="1"/>
          <p:nvPr/>
        </p:nvSpPr>
        <p:spPr>
          <a:xfrm>
            <a:off x="224790" y="1580045"/>
            <a:ext cx="3756065" cy="523220"/>
          </a:xfrm>
          <a:prstGeom prst="rect">
            <a:avLst/>
          </a:prstGeom>
          <a:noFill/>
        </p:spPr>
        <p:txBody>
          <a:bodyPr wrap="square" rtlCol="0" anchor="t">
            <a:spAutoFit/>
          </a:bodyPr>
          <a:lstStyle/>
          <a:p>
            <a:pPr algn="ctr"/>
            <a:r>
              <a:rPr lang="en-US" sz="1400" b="1" dirty="0">
                <a:latin typeface="+mj-lt"/>
                <a:cs typeface="Arial"/>
              </a:rPr>
              <a:t>Relational Database Management System(s) – </a:t>
            </a:r>
            <a:r>
              <a:rPr lang="en-US" sz="1400" b="1" dirty="0" err="1">
                <a:latin typeface="+mj-lt"/>
                <a:cs typeface="Arial"/>
              </a:rPr>
              <a:t>PGAdmin</a:t>
            </a:r>
            <a:r>
              <a:rPr lang="en-US" sz="1400" b="1" dirty="0">
                <a:latin typeface="+mj-lt"/>
                <a:cs typeface="Arial"/>
              </a:rPr>
              <a:t> 4</a:t>
            </a:r>
          </a:p>
        </p:txBody>
      </p:sp>
      <p:sp>
        <p:nvSpPr>
          <p:cNvPr id="40" name="TextBox 39">
            <a:extLst>
              <a:ext uri="{FF2B5EF4-FFF2-40B4-BE49-F238E27FC236}">
                <a16:creationId xmlns:a16="http://schemas.microsoft.com/office/drawing/2014/main" id="{875602A9-8AFC-46B7-8F48-5902D4467EEF}"/>
              </a:ext>
            </a:extLst>
          </p:cNvPr>
          <p:cNvSpPr txBox="1"/>
          <p:nvPr/>
        </p:nvSpPr>
        <p:spPr>
          <a:xfrm>
            <a:off x="6981438" y="1410594"/>
            <a:ext cx="4729481" cy="369332"/>
          </a:xfrm>
          <a:prstGeom prst="rect">
            <a:avLst/>
          </a:prstGeom>
          <a:noFill/>
        </p:spPr>
        <p:txBody>
          <a:bodyPr wrap="square" rtlCol="0" anchor="t">
            <a:spAutoFit/>
          </a:bodyPr>
          <a:lstStyle/>
          <a:p>
            <a:pPr algn="ctr"/>
            <a:r>
              <a:rPr lang="en-US" b="1" dirty="0">
                <a:latin typeface="+mj-lt"/>
                <a:cs typeface="Arial"/>
              </a:rPr>
              <a:t>Relational Database - </a:t>
            </a:r>
            <a:r>
              <a:rPr lang="en-US" b="1" dirty="0" err="1">
                <a:latin typeface="+mj-lt"/>
                <a:cs typeface="Arial"/>
              </a:rPr>
              <a:t>PostGreSQL</a:t>
            </a:r>
            <a:endParaRPr lang="en-US" b="1" dirty="0">
              <a:latin typeface="+mj-lt"/>
              <a:cs typeface="Arial"/>
            </a:endParaRPr>
          </a:p>
        </p:txBody>
      </p:sp>
      <p:pic>
        <p:nvPicPr>
          <p:cNvPr id="41" name="Picture 40" descr="A close up of a logo&#10;&#10;Description generated with very high confidence">
            <a:extLst>
              <a:ext uri="{FF2B5EF4-FFF2-40B4-BE49-F238E27FC236}">
                <a16:creationId xmlns:a16="http://schemas.microsoft.com/office/drawing/2014/main" id="{5C72179F-97CD-4B3D-975A-AC207BB756B9}"/>
              </a:ext>
            </a:extLst>
          </p:cNvPr>
          <p:cNvPicPr>
            <a:picLocks noChangeAspect="1"/>
          </p:cNvPicPr>
          <p:nvPr/>
        </p:nvPicPr>
        <p:blipFill>
          <a:blip r:embed="rId7"/>
          <a:stretch>
            <a:fillRect/>
          </a:stretch>
        </p:blipFill>
        <p:spPr>
          <a:xfrm>
            <a:off x="4847935" y="2463334"/>
            <a:ext cx="1191218" cy="1185941"/>
          </a:xfrm>
          <a:prstGeom prst="rect">
            <a:avLst/>
          </a:prstGeom>
        </p:spPr>
      </p:pic>
      <p:sp>
        <p:nvSpPr>
          <p:cNvPr id="42" name="Arrow: Right 41">
            <a:extLst>
              <a:ext uri="{FF2B5EF4-FFF2-40B4-BE49-F238E27FC236}">
                <a16:creationId xmlns:a16="http://schemas.microsoft.com/office/drawing/2014/main" id="{E4436172-9720-4C2D-A0ED-2157785B0399}"/>
              </a:ext>
            </a:extLst>
          </p:cNvPr>
          <p:cNvSpPr/>
          <p:nvPr/>
        </p:nvSpPr>
        <p:spPr>
          <a:xfrm>
            <a:off x="3794047" y="2889420"/>
            <a:ext cx="700503" cy="681855"/>
          </a:xfrm>
          <a:prstGeom prst="rightArrow">
            <a:avLst/>
          </a:prstGeom>
          <a:solidFill>
            <a:srgbClr val="1DC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C2BB"/>
              </a:solidFill>
            </a:endParaRPr>
          </a:p>
        </p:txBody>
      </p:sp>
      <p:sp>
        <p:nvSpPr>
          <p:cNvPr id="43" name="TextBox 42">
            <a:extLst>
              <a:ext uri="{FF2B5EF4-FFF2-40B4-BE49-F238E27FC236}">
                <a16:creationId xmlns:a16="http://schemas.microsoft.com/office/drawing/2014/main" id="{13FD0F62-1198-418E-80AD-F7DB4F44447D}"/>
              </a:ext>
            </a:extLst>
          </p:cNvPr>
          <p:cNvSpPr txBox="1"/>
          <p:nvPr/>
        </p:nvSpPr>
        <p:spPr>
          <a:xfrm>
            <a:off x="3494213" y="3802201"/>
            <a:ext cx="3756065" cy="1384995"/>
          </a:xfrm>
          <a:prstGeom prst="rect">
            <a:avLst/>
          </a:prstGeom>
          <a:noFill/>
        </p:spPr>
        <p:txBody>
          <a:bodyPr wrap="square" rtlCol="0" anchor="t">
            <a:spAutoFit/>
          </a:bodyPr>
          <a:lstStyle/>
          <a:p>
            <a:pPr algn="ctr"/>
            <a:r>
              <a:rPr lang="en-US" sz="1400" b="1" dirty="0">
                <a:latin typeface="+mj-lt"/>
                <a:cs typeface="Arial"/>
              </a:rPr>
              <a:t>SQL can…</a:t>
            </a:r>
          </a:p>
          <a:p>
            <a:pPr marL="285750" indent="-285750" algn="ctr">
              <a:buFont typeface="Arial" panose="020B0604020202020204" pitchFamily="34" charset="0"/>
              <a:buChar char="•"/>
            </a:pPr>
            <a:r>
              <a:rPr lang="en-US" sz="1400" b="1" dirty="0">
                <a:highlight>
                  <a:srgbClr val="FFFF00"/>
                </a:highlight>
                <a:latin typeface="+mj-lt"/>
                <a:cs typeface="Arial"/>
              </a:rPr>
              <a:t>SELECT data</a:t>
            </a:r>
          </a:p>
          <a:p>
            <a:pPr marL="285750" indent="-285750" algn="ctr">
              <a:buFont typeface="Arial" panose="020B0604020202020204" pitchFamily="34" charset="0"/>
              <a:buChar char="•"/>
            </a:pPr>
            <a:r>
              <a:rPr lang="en-US" sz="1400" b="1" dirty="0">
                <a:latin typeface="+mj-lt"/>
                <a:cs typeface="Arial"/>
              </a:rPr>
              <a:t>INSERT data</a:t>
            </a:r>
          </a:p>
          <a:p>
            <a:pPr marL="285750" indent="-285750" algn="ctr">
              <a:buFont typeface="Arial" panose="020B0604020202020204" pitchFamily="34" charset="0"/>
              <a:buChar char="•"/>
            </a:pPr>
            <a:r>
              <a:rPr lang="en-US" sz="1400" b="1" dirty="0">
                <a:latin typeface="+mj-lt"/>
                <a:cs typeface="Arial"/>
              </a:rPr>
              <a:t>CREATE data</a:t>
            </a:r>
          </a:p>
          <a:p>
            <a:pPr marL="285750" indent="-285750" algn="ctr">
              <a:buFont typeface="Arial" panose="020B0604020202020204" pitchFamily="34" charset="0"/>
              <a:buChar char="•"/>
            </a:pPr>
            <a:r>
              <a:rPr lang="en-US" sz="1400" b="1" dirty="0">
                <a:latin typeface="+mj-lt"/>
                <a:cs typeface="Arial"/>
              </a:rPr>
              <a:t>UPDATE data</a:t>
            </a:r>
          </a:p>
          <a:p>
            <a:pPr marL="285750" indent="-285750" algn="ctr">
              <a:buFont typeface="Arial" panose="020B0604020202020204" pitchFamily="34" charset="0"/>
              <a:buChar char="•"/>
            </a:pPr>
            <a:r>
              <a:rPr lang="en-US" sz="1400" b="1" dirty="0">
                <a:latin typeface="+mj-lt"/>
                <a:cs typeface="Arial"/>
              </a:rPr>
              <a:t>DELETE data</a:t>
            </a:r>
          </a:p>
        </p:txBody>
      </p:sp>
      <p:sp>
        <p:nvSpPr>
          <p:cNvPr id="44" name="Arrow: Right 43">
            <a:extLst>
              <a:ext uri="{FF2B5EF4-FFF2-40B4-BE49-F238E27FC236}">
                <a16:creationId xmlns:a16="http://schemas.microsoft.com/office/drawing/2014/main" id="{BCA55AD2-309C-462F-825F-F181D27C3A3B}"/>
              </a:ext>
            </a:extLst>
          </p:cNvPr>
          <p:cNvSpPr/>
          <p:nvPr/>
        </p:nvSpPr>
        <p:spPr>
          <a:xfrm>
            <a:off x="6769504" y="2715376"/>
            <a:ext cx="700503" cy="681855"/>
          </a:xfrm>
          <a:prstGeom prst="rightArrow">
            <a:avLst/>
          </a:prstGeom>
          <a:solidFill>
            <a:srgbClr val="1DC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C2BB"/>
              </a:solidFill>
            </a:endParaRPr>
          </a:p>
        </p:txBody>
      </p:sp>
      <p:sp>
        <p:nvSpPr>
          <p:cNvPr id="5" name="TextBox 4">
            <a:extLst>
              <a:ext uri="{FF2B5EF4-FFF2-40B4-BE49-F238E27FC236}">
                <a16:creationId xmlns:a16="http://schemas.microsoft.com/office/drawing/2014/main" id="{3A8D8C26-A462-495F-9FB5-4B3C6D14953A}"/>
              </a:ext>
            </a:extLst>
          </p:cNvPr>
          <p:cNvSpPr txBox="1"/>
          <p:nvPr/>
        </p:nvSpPr>
        <p:spPr>
          <a:xfrm>
            <a:off x="313683" y="4659560"/>
            <a:ext cx="3372375" cy="872455"/>
          </a:xfrm>
          <a:prstGeom prst="rect">
            <a:avLst/>
          </a:prstGeom>
          <a:noFill/>
        </p:spPr>
        <p:txBody>
          <a:bodyPr wrap="square" rtlCol="0">
            <a:noAutofit/>
          </a:bodyPr>
          <a:lstStyle/>
          <a:p>
            <a:pPr algn="ctr">
              <a:spcAft>
                <a:spcPts val="600"/>
              </a:spcAft>
            </a:pPr>
            <a:r>
              <a:rPr lang="en-US" sz="1500" b="1" i="1" dirty="0">
                <a:latin typeface="+mj-lt"/>
                <a:cs typeface="Arial" panose="020B0604020202020204" pitchFamily="34" charset="0"/>
              </a:rPr>
              <a:t>Note: Different Dialects of SQL for different Relational Databases</a:t>
            </a:r>
          </a:p>
          <a:p>
            <a:pPr algn="ctr">
              <a:spcAft>
                <a:spcPts val="600"/>
              </a:spcAft>
            </a:pPr>
            <a:r>
              <a:rPr lang="en-US" sz="1100" b="1" i="1" dirty="0">
                <a:latin typeface="+mj-lt"/>
                <a:cs typeface="Arial" panose="020B0604020202020204" pitchFamily="34" charset="0"/>
              </a:rPr>
              <a:t>Working with </a:t>
            </a:r>
            <a:r>
              <a:rPr lang="en-US" sz="1100" b="1" i="1" dirty="0" err="1">
                <a:latin typeface="+mj-lt"/>
                <a:cs typeface="Arial" panose="020B0604020202020204" pitchFamily="34" charset="0"/>
              </a:rPr>
              <a:t>PostGreSQL</a:t>
            </a:r>
            <a:r>
              <a:rPr lang="en-US" sz="1100" b="1" i="1" dirty="0">
                <a:latin typeface="+mj-lt"/>
                <a:cs typeface="Arial" panose="020B0604020202020204" pitchFamily="34" charset="0"/>
              </a:rPr>
              <a:t> today</a:t>
            </a:r>
          </a:p>
          <a:p>
            <a:pPr algn="ctr">
              <a:spcAft>
                <a:spcPts val="600"/>
              </a:spcAft>
            </a:pPr>
            <a:endParaRPr lang="en-US" sz="1500" b="1" i="1" dirty="0">
              <a:latin typeface="+mj-lt"/>
              <a:cs typeface="Arial" panose="020B0604020202020204" pitchFamily="34" charset="0"/>
            </a:endParaRPr>
          </a:p>
        </p:txBody>
      </p:sp>
      <p:sp>
        <p:nvSpPr>
          <p:cNvPr id="3" name="Slide Number Placeholder 2">
            <a:extLst>
              <a:ext uri="{FF2B5EF4-FFF2-40B4-BE49-F238E27FC236}">
                <a16:creationId xmlns:a16="http://schemas.microsoft.com/office/drawing/2014/main" id="{6CFB903F-7334-494A-95D9-B0F028DEFB8F}"/>
              </a:ext>
            </a:extLst>
          </p:cNvPr>
          <p:cNvSpPr>
            <a:spLocks noGrp="1"/>
          </p:cNvSpPr>
          <p:nvPr>
            <p:ph type="sldNum" sz="quarter" idx="12"/>
          </p:nvPr>
        </p:nvSpPr>
        <p:spPr/>
        <p:txBody>
          <a:bodyPr/>
          <a:lstStyle/>
          <a:p>
            <a:fld id="{D3208424-F6AD-4E5C-917C-F54A0BC36660}" type="slidenum">
              <a:rPr lang="en-US" smtClean="0"/>
              <a:t>10</a:t>
            </a:fld>
            <a:endParaRPr lang="en-US"/>
          </a:p>
        </p:txBody>
      </p:sp>
      <p:pic>
        <p:nvPicPr>
          <p:cNvPr id="1026" name="Picture 2" descr="Image result for postgresql">
            <a:extLst>
              <a:ext uri="{FF2B5EF4-FFF2-40B4-BE49-F238E27FC236}">
                <a16:creationId xmlns:a16="http://schemas.microsoft.com/office/drawing/2014/main" id="{2B7A9B6D-EA3D-4878-BF02-3B335BB4ADF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20363" y="3302043"/>
            <a:ext cx="1355927" cy="13989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BAD7929-AA80-4D2C-AD90-D947E7422621}"/>
              </a:ext>
            </a:extLst>
          </p:cNvPr>
          <p:cNvPicPr>
            <a:picLocks noChangeAspect="1"/>
          </p:cNvPicPr>
          <p:nvPr/>
        </p:nvPicPr>
        <p:blipFill>
          <a:blip r:embed="rId9"/>
          <a:stretch>
            <a:fillRect/>
          </a:stretch>
        </p:blipFill>
        <p:spPr>
          <a:xfrm>
            <a:off x="354493" y="2307837"/>
            <a:ext cx="3139720" cy="1880842"/>
          </a:xfrm>
          <a:prstGeom prst="rect">
            <a:avLst/>
          </a:prstGeom>
        </p:spPr>
      </p:pic>
    </p:spTree>
    <p:extLst>
      <p:ext uri="{BB962C8B-B14F-4D97-AF65-F5344CB8AC3E}">
        <p14:creationId xmlns:p14="http://schemas.microsoft.com/office/powerpoint/2010/main" val="2140745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What are the other dialects of SQL databases?</a:t>
            </a:r>
          </a:p>
        </p:txBody>
      </p:sp>
      <p:grpSp>
        <p:nvGrpSpPr>
          <p:cNvPr id="35" name="Group 34">
            <a:extLst>
              <a:ext uri="{FF2B5EF4-FFF2-40B4-BE49-F238E27FC236}">
                <a16:creationId xmlns:a16="http://schemas.microsoft.com/office/drawing/2014/main" id="{43ABFA5E-7300-4D3B-A9B7-0C0DD064DAC9}"/>
              </a:ext>
            </a:extLst>
          </p:cNvPr>
          <p:cNvGrpSpPr/>
          <p:nvPr/>
        </p:nvGrpSpPr>
        <p:grpSpPr>
          <a:xfrm>
            <a:off x="779946" y="5065339"/>
            <a:ext cx="1350694" cy="1340247"/>
            <a:chOff x="7012872" y="2275935"/>
            <a:chExt cx="4223589" cy="4223589"/>
          </a:xfrm>
        </p:grpSpPr>
        <p:pic>
          <p:nvPicPr>
            <p:cNvPr id="36" name="Picture 4" descr="Image result for database icon">
              <a:extLst>
                <a:ext uri="{FF2B5EF4-FFF2-40B4-BE49-F238E27FC236}">
                  <a16:creationId xmlns:a16="http://schemas.microsoft.com/office/drawing/2014/main" id="{5603C6C9-AD28-45E3-824D-1E7F4EF127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2872" y="2275935"/>
              <a:ext cx="4223589" cy="422358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Image result for googly eyes png">
              <a:extLst>
                <a:ext uri="{FF2B5EF4-FFF2-40B4-BE49-F238E27FC236}">
                  <a16:creationId xmlns:a16="http://schemas.microsoft.com/office/drawing/2014/main" id="{340C88F3-DAA4-4F3C-B88A-9E2E2C1155B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2660" y="2479739"/>
              <a:ext cx="2541815" cy="133753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Image result for mustache png">
              <a:extLst>
                <a:ext uri="{FF2B5EF4-FFF2-40B4-BE49-F238E27FC236}">
                  <a16:creationId xmlns:a16="http://schemas.microsoft.com/office/drawing/2014/main" id="{E9019946-2986-409C-B8C9-2B984054BA4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7767" y="3664299"/>
              <a:ext cx="2516708" cy="1707851"/>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TextBox 39">
            <a:extLst>
              <a:ext uri="{FF2B5EF4-FFF2-40B4-BE49-F238E27FC236}">
                <a16:creationId xmlns:a16="http://schemas.microsoft.com/office/drawing/2014/main" id="{875602A9-8AFC-46B7-8F48-5902D4467EEF}"/>
              </a:ext>
            </a:extLst>
          </p:cNvPr>
          <p:cNvSpPr txBox="1"/>
          <p:nvPr/>
        </p:nvSpPr>
        <p:spPr>
          <a:xfrm>
            <a:off x="3072871" y="1382316"/>
            <a:ext cx="2555850" cy="3539430"/>
          </a:xfrm>
          <a:prstGeom prst="rect">
            <a:avLst/>
          </a:prstGeom>
          <a:noFill/>
        </p:spPr>
        <p:txBody>
          <a:bodyPr wrap="square" rtlCol="0" anchor="t">
            <a:spAutoFit/>
          </a:bodyPr>
          <a:lstStyle/>
          <a:p>
            <a:pPr algn="ctr"/>
            <a:r>
              <a:rPr lang="en-US" sz="1600" b="1" u="sng" dirty="0">
                <a:solidFill>
                  <a:srgbClr val="00B050"/>
                </a:solidFill>
                <a:latin typeface="+mj-lt"/>
                <a:cs typeface="Arial"/>
              </a:rPr>
              <a:t>PROS</a:t>
            </a:r>
          </a:p>
          <a:p>
            <a:pPr algn="ctr"/>
            <a:r>
              <a:rPr lang="en-US" sz="1600" dirty="0">
                <a:solidFill>
                  <a:srgbClr val="00B050"/>
                </a:solidFill>
                <a:latin typeface="+mj-lt"/>
                <a:cs typeface="Arial"/>
              </a:rPr>
              <a:t>Most Popular for organizations</a:t>
            </a:r>
          </a:p>
          <a:p>
            <a:pPr algn="ctr"/>
            <a:r>
              <a:rPr lang="en-US" sz="1600" dirty="0">
                <a:solidFill>
                  <a:srgbClr val="00B050"/>
                </a:solidFill>
                <a:latin typeface="+mj-lt"/>
                <a:cs typeface="Arial"/>
              </a:rPr>
              <a:t>Robust tools, cutting edge</a:t>
            </a:r>
          </a:p>
          <a:p>
            <a:pPr algn="ctr"/>
            <a:endParaRPr lang="en-US" sz="1600" b="1" dirty="0">
              <a:latin typeface="+mj-lt"/>
              <a:cs typeface="Arial"/>
            </a:endParaRPr>
          </a:p>
          <a:p>
            <a:pPr algn="ctr"/>
            <a:r>
              <a:rPr lang="en-US" sz="1600" b="1" u="sng" dirty="0">
                <a:solidFill>
                  <a:srgbClr val="FF0000"/>
                </a:solidFill>
                <a:latin typeface="+mj-lt"/>
                <a:cs typeface="Arial"/>
              </a:rPr>
              <a:t>CONS</a:t>
            </a:r>
          </a:p>
          <a:p>
            <a:pPr algn="ctr"/>
            <a:r>
              <a:rPr lang="en-US" sz="1600" dirty="0">
                <a:solidFill>
                  <a:srgbClr val="FF0000"/>
                </a:solidFill>
                <a:latin typeface="+mj-lt"/>
                <a:cs typeface="Arial"/>
              </a:rPr>
              <a:t>Expensive, for small orgs</a:t>
            </a:r>
          </a:p>
          <a:p>
            <a:pPr algn="ctr"/>
            <a:r>
              <a:rPr lang="en-US" sz="1600" dirty="0">
                <a:solidFill>
                  <a:srgbClr val="FF0000"/>
                </a:solidFill>
                <a:latin typeface="+mj-lt"/>
                <a:cs typeface="Arial"/>
              </a:rPr>
              <a:t>Significant resource maintenance</a:t>
            </a:r>
          </a:p>
          <a:p>
            <a:pPr algn="ctr"/>
            <a:endParaRPr lang="en-US" sz="1600" b="1" dirty="0">
              <a:solidFill>
                <a:srgbClr val="FF0000"/>
              </a:solidFill>
              <a:latin typeface="+mj-lt"/>
              <a:cs typeface="Arial"/>
            </a:endParaRPr>
          </a:p>
          <a:p>
            <a:pPr algn="ctr"/>
            <a:endParaRPr lang="en-US" sz="1600" b="1" dirty="0">
              <a:latin typeface="+mj-lt"/>
              <a:cs typeface="Arial"/>
            </a:endParaRPr>
          </a:p>
        </p:txBody>
      </p:sp>
      <p:sp>
        <p:nvSpPr>
          <p:cNvPr id="3" name="Slide Number Placeholder 2">
            <a:extLst>
              <a:ext uri="{FF2B5EF4-FFF2-40B4-BE49-F238E27FC236}">
                <a16:creationId xmlns:a16="http://schemas.microsoft.com/office/drawing/2014/main" id="{6CFB903F-7334-494A-95D9-B0F028DEFB8F}"/>
              </a:ext>
            </a:extLst>
          </p:cNvPr>
          <p:cNvSpPr>
            <a:spLocks noGrp="1"/>
          </p:cNvSpPr>
          <p:nvPr>
            <p:ph type="sldNum" sz="quarter" idx="12"/>
          </p:nvPr>
        </p:nvSpPr>
        <p:spPr/>
        <p:txBody>
          <a:bodyPr/>
          <a:lstStyle/>
          <a:p>
            <a:fld id="{D3208424-F6AD-4E5C-917C-F54A0BC36660}" type="slidenum">
              <a:rPr lang="en-US" smtClean="0"/>
              <a:t>11</a:t>
            </a:fld>
            <a:endParaRPr lang="en-US"/>
          </a:p>
        </p:txBody>
      </p:sp>
      <p:pic>
        <p:nvPicPr>
          <p:cNvPr id="1026" name="Picture 2" descr="Image result for postgresql">
            <a:extLst>
              <a:ext uri="{FF2B5EF4-FFF2-40B4-BE49-F238E27FC236}">
                <a16:creationId xmlns:a16="http://schemas.microsoft.com/office/drawing/2014/main" id="{2B7A9B6D-EA3D-4878-BF02-3B335BB4ADF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19694" y="5859110"/>
            <a:ext cx="821893" cy="848000"/>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B440730F-33CA-4D9C-B289-FC7E055727EE}"/>
              </a:ext>
            </a:extLst>
          </p:cNvPr>
          <p:cNvGrpSpPr/>
          <p:nvPr/>
        </p:nvGrpSpPr>
        <p:grpSpPr>
          <a:xfrm>
            <a:off x="6227820" y="5019220"/>
            <a:ext cx="1350694" cy="1340247"/>
            <a:chOff x="7012872" y="2275935"/>
            <a:chExt cx="4223589" cy="4223589"/>
          </a:xfrm>
        </p:grpSpPr>
        <p:pic>
          <p:nvPicPr>
            <p:cNvPr id="46" name="Picture 4" descr="Image result for database icon">
              <a:extLst>
                <a:ext uri="{FF2B5EF4-FFF2-40B4-BE49-F238E27FC236}">
                  <a16:creationId xmlns:a16="http://schemas.microsoft.com/office/drawing/2014/main" id="{DB30F106-1CA4-48DB-A961-54E07CBF0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2872" y="2275935"/>
              <a:ext cx="4223589" cy="422358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googly eyes png">
              <a:extLst>
                <a:ext uri="{FF2B5EF4-FFF2-40B4-BE49-F238E27FC236}">
                  <a16:creationId xmlns:a16="http://schemas.microsoft.com/office/drawing/2014/main" id="{72A478E6-8AB6-4F9E-84AF-D28F634F1B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2660" y="2479739"/>
              <a:ext cx="2541815" cy="13375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BD92BDFE-2460-4991-9876-8BBF822CAFAA}"/>
              </a:ext>
            </a:extLst>
          </p:cNvPr>
          <p:cNvGrpSpPr/>
          <p:nvPr/>
        </p:nvGrpSpPr>
        <p:grpSpPr>
          <a:xfrm>
            <a:off x="9017141" y="4888855"/>
            <a:ext cx="1350694" cy="1340247"/>
            <a:chOff x="7012872" y="2275935"/>
            <a:chExt cx="4223589" cy="4223589"/>
          </a:xfrm>
        </p:grpSpPr>
        <p:pic>
          <p:nvPicPr>
            <p:cNvPr id="50" name="Picture 4" descr="Image result for database icon">
              <a:extLst>
                <a:ext uri="{FF2B5EF4-FFF2-40B4-BE49-F238E27FC236}">
                  <a16:creationId xmlns:a16="http://schemas.microsoft.com/office/drawing/2014/main" id="{99520DF1-2A81-44BA-B969-ACD5BCA95E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2872" y="2275935"/>
              <a:ext cx="4223589" cy="422358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Image result for googly eyes png">
              <a:extLst>
                <a:ext uri="{FF2B5EF4-FFF2-40B4-BE49-F238E27FC236}">
                  <a16:creationId xmlns:a16="http://schemas.microsoft.com/office/drawing/2014/main" id="{9ABA8F92-1413-403F-9EA1-72A9EFA8D2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2660" y="2479739"/>
              <a:ext cx="2541815" cy="133753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Image result for mustache png">
              <a:extLst>
                <a:ext uri="{FF2B5EF4-FFF2-40B4-BE49-F238E27FC236}">
                  <a16:creationId xmlns:a16="http://schemas.microsoft.com/office/drawing/2014/main" id="{BA2CA330-3DDE-4961-8519-5E695EFC94B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7767" y="3664299"/>
              <a:ext cx="2516708" cy="1707851"/>
            </a:xfrm>
            <a:prstGeom prst="rect">
              <a:avLst/>
            </a:prstGeom>
            <a:noFill/>
            <a:extLst>
              <a:ext uri="{909E8E84-426E-40DD-AFC4-6F175D3DCCD1}">
                <a14:hiddenFill xmlns:a14="http://schemas.microsoft.com/office/drawing/2010/main">
                  <a:solidFill>
                    <a:srgbClr val="FFFFFF"/>
                  </a:solidFill>
                </a14:hiddenFill>
              </a:ext>
            </a:extLst>
          </p:spPr>
        </p:pic>
      </p:grpSp>
      <p:pic>
        <p:nvPicPr>
          <p:cNvPr id="2054" name="Picture 6" descr="Image result for mssql">
            <a:extLst>
              <a:ext uri="{FF2B5EF4-FFF2-40B4-BE49-F238E27FC236}">
                <a16:creationId xmlns:a16="http://schemas.microsoft.com/office/drawing/2014/main" id="{EAB5A672-A4D7-4EDC-918D-1AD3188D4B8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38029" y="5271803"/>
            <a:ext cx="1741669" cy="141352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hat png">
            <a:extLst>
              <a:ext uri="{FF2B5EF4-FFF2-40B4-BE49-F238E27FC236}">
                <a16:creationId xmlns:a16="http://schemas.microsoft.com/office/drawing/2014/main" id="{18F4EA01-9923-4C02-BF12-9037BB1887B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27820" y="4134723"/>
            <a:ext cx="1148365" cy="113367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hat png">
            <a:extLst>
              <a:ext uri="{FF2B5EF4-FFF2-40B4-BE49-F238E27FC236}">
                <a16:creationId xmlns:a16="http://schemas.microsoft.com/office/drawing/2014/main" id="{B4373C51-0F16-4FBB-86D4-2B54F018A54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45057" y="4168100"/>
            <a:ext cx="2094861" cy="1039051"/>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58CF8DFA-DF84-4270-ADE7-8728CD00C0D2}"/>
              </a:ext>
            </a:extLst>
          </p:cNvPr>
          <p:cNvGrpSpPr/>
          <p:nvPr/>
        </p:nvGrpSpPr>
        <p:grpSpPr>
          <a:xfrm>
            <a:off x="3481335" y="5080243"/>
            <a:ext cx="1350694" cy="1340247"/>
            <a:chOff x="7012872" y="2275935"/>
            <a:chExt cx="4223589" cy="4223589"/>
          </a:xfrm>
        </p:grpSpPr>
        <p:pic>
          <p:nvPicPr>
            <p:cNvPr id="54" name="Picture 4" descr="Image result for database icon">
              <a:extLst>
                <a:ext uri="{FF2B5EF4-FFF2-40B4-BE49-F238E27FC236}">
                  <a16:creationId xmlns:a16="http://schemas.microsoft.com/office/drawing/2014/main" id="{F043EFCC-942D-41F8-8349-6A0D6DDAD0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2872" y="2275935"/>
              <a:ext cx="4223589" cy="422358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mage result for googly eyes png">
              <a:extLst>
                <a:ext uri="{FF2B5EF4-FFF2-40B4-BE49-F238E27FC236}">
                  <a16:creationId xmlns:a16="http://schemas.microsoft.com/office/drawing/2014/main" id="{CEF8053E-A2EA-448B-834C-DF50EF9562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2660" y="2479739"/>
              <a:ext cx="2541815" cy="1337538"/>
            </a:xfrm>
            <a:prstGeom prst="rect">
              <a:avLst/>
            </a:prstGeom>
            <a:noFill/>
            <a:extLst>
              <a:ext uri="{909E8E84-426E-40DD-AFC4-6F175D3DCCD1}">
                <a14:hiddenFill xmlns:a14="http://schemas.microsoft.com/office/drawing/2010/main">
                  <a:solidFill>
                    <a:srgbClr val="FFFFFF"/>
                  </a:solidFill>
                </a14:hiddenFill>
              </a:ext>
            </a:extLst>
          </p:spPr>
        </p:pic>
      </p:grpSp>
      <p:pic>
        <p:nvPicPr>
          <p:cNvPr id="2060" name="Picture 12" descr="Image result for hat png">
            <a:extLst>
              <a:ext uri="{FF2B5EF4-FFF2-40B4-BE49-F238E27FC236}">
                <a16:creationId xmlns:a16="http://schemas.microsoft.com/office/drawing/2014/main" id="{58F55278-8E91-4E6A-B9BD-6D96650768C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02619" y="4551884"/>
            <a:ext cx="1284870" cy="95401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0A67974-4398-4DF6-855D-43179A11A11A}"/>
              </a:ext>
            </a:extLst>
          </p:cNvPr>
          <p:cNvPicPr>
            <a:picLocks noChangeAspect="1"/>
          </p:cNvPicPr>
          <p:nvPr/>
        </p:nvPicPr>
        <p:blipFill>
          <a:blip r:embed="rId11"/>
          <a:stretch>
            <a:fillRect/>
          </a:stretch>
        </p:blipFill>
        <p:spPr>
          <a:xfrm>
            <a:off x="4150141" y="6047842"/>
            <a:ext cx="1705596" cy="810158"/>
          </a:xfrm>
          <a:prstGeom prst="rect">
            <a:avLst/>
          </a:prstGeom>
        </p:spPr>
      </p:pic>
      <p:sp>
        <p:nvSpPr>
          <p:cNvPr id="57" name="TextBox 56">
            <a:extLst>
              <a:ext uri="{FF2B5EF4-FFF2-40B4-BE49-F238E27FC236}">
                <a16:creationId xmlns:a16="http://schemas.microsoft.com/office/drawing/2014/main" id="{E1A0826D-ADC9-47BC-AE09-038D9DDB3993}"/>
              </a:ext>
            </a:extLst>
          </p:cNvPr>
          <p:cNvSpPr txBox="1"/>
          <p:nvPr/>
        </p:nvSpPr>
        <p:spPr>
          <a:xfrm>
            <a:off x="376604" y="1386205"/>
            <a:ext cx="2555850" cy="3354765"/>
          </a:xfrm>
          <a:prstGeom prst="rect">
            <a:avLst/>
          </a:prstGeom>
          <a:noFill/>
        </p:spPr>
        <p:txBody>
          <a:bodyPr wrap="square" rtlCol="0" anchor="t">
            <a:spAutoFit/>
          </a:bodyPr>
          <a:lstStyle/>
          <a:p>
            <a:pPr algn="ctr"/>
            <a:r>
              <a:rPr lang="en-US" sz="1600" b="1" u="sng" dirty="0">
                <a:solidFill>
                  <a:srgbClr val="00B050"/>
                </a:solidFill>
                <a:latin typeface="+mj-lt"/>
                <a:cs typeface="Arial"/>
              </a:rPr>
              <a:t>PROS</a:t>
            </a:r>
          </a:p>
          <a:p>
            <a:pPr algn="ctr"/>
            <a:r>
              <a:rPr lang="en-US" sz="1600" dirty="0">
                <a:solidFill>
                  <a:srgbClr val="00B050"/>
                </a:solidFill>
                <a:latin typeface="+mj-lt"/>
                <a:cs typeface="Arial"/>
              </a:rPr>
              <a:t>Free</a:t>
            </a:r>
          </a:p>
          <a:p>
            <a:pPr algn="ctr"/>
            <a:r>
              <a:rPr lang="en-US" sz="1600" dirty="0">
                <a:solidFill>
                  <a:srgbClr val="00B050"/>
                </a:solidFill>
                <a:latin typeface="+mj-lt"/>
                <a:cs typeface="Arial"/>
              </a:rPr>
              <a:t>Scalable and can handle a  lot of data</a:t>
            </a:r>
          </a:p>
          <a:p>
            <a:pPr algn="ctr"/>
            <a:endParaRPr lang="en-US" sz="1600" b="1" dirty="0">
              <a:latin typeface="+mj-lt"/>
              <a:cs typeface="Arial"/>
            </a:endParaRPr>
          </a:p>
          <a:p>
            <a:pPr algn="ctr"/>
            <a:r>
              <a:rPr lang="en-US" sz="1600" b="1" u="sng" dirty="0">
                <a:solidFill>
                  <a:srgbClr val="FF0000"/>
                </a:solidFill>
                <a:latin typeface="+mj-lt"/>
                <a:cs typeface="Arial"/>
              </a:rPr>
              <a:t>CONS</a:t>
            </a:r>
          </a:p>
          <a:p>
            <a:pPr algn="ctr"/>
            <a:r>
              <a:rPr lang="en-US" sz="1600" dirty="0">
                <a:solidFill>
                  <a:srgbClr val="FF0000"/>
                </a:solidFill>
                <a:latin typeface="+mj-lt"/>
                <a:cs typeface="Arial"/>
              </a:rPr>
              <a:t>Spotty Documentation</a:t>
            </a:r>
          </a:p>
          <a:p>
            <a:pPr algn="ctr"/>
            <a:r>
              <a:rPr lang="en-US" sz="1600" dirty="0">
                <a:solidFill>
                  <a:srgbClr val="FF0000"/>
                </a:solidFill>
                <a:latin typeface="+mj-lt"/>
                <a:cs typeface="Arial"/>
              </a:rPr>
              <a:t>Configuration can be confusing</a:t>
            </a:r>
          </a:p>
          <a:p>
            <a:pPr algn="ctr"/>
            <a:endParaRPr lang="en-US" b="1" dirty="0">
              <a:solidFill>
                <a:srgbClr val="FF0000"/>
              </a:solidFill>
              <a:latin typeface="+mj-lt"/>
              <a:cs typeface="Arial"/>
            </a:endParaRPr>
          </a:p>
          <a:p>
            <a:pPr algn="ctr"/>
            <a:endParaRPr lang="en-US" b="1" dirty="0">
              <a:latin typeface="+mj-lt"/>
              <a:cs typeface="Arial"/>
            </a:endParaRPr>
          </a:p>
        </p:txBody>
      </p:sp>
      <p:sp>
        <p:nvSpPr>
          <p:cNvPr id="92" name="TextBox 91">
            <a:extLst>
              <a:ext uri="{FF2B5EF4-FFF2-40B4-BE49-F238E27FC236}">
                <a16:creationId xmlns:a16="http://schemas.microsoft.com/office/drawing/2014/main" id="{339265AE-C967-4513-B41A-BF2F24731EC4}"/>
              </a:ext>
            </a:extLst>
          </p:cNvPr>
          <p:cNvSpPr txBox="1"/>
          <p:nvPr/>
        </p:nvSpPr>
        <p:spPr>
          <a:xfrm>
            <a:off x="5628721" y="1382316"/>
            <a:ext cx="2555850" cy="3046988"/>
          </a:xfrm>
          <a:prstGeom prst="rect">
            <a:avLst/>
          </a:prstGeom>
          <a:noFill/>
        </p:spPr>
        <p:txBody>
          <a:bodyPr wrap="square" rtlCol="0" anchor="t">
            <a:spAutoFit/>
          </a:bodyPr>
          <a:lstStyle/>
          <a:p>
            <a:pPr algn="ctr"/>
            <a:r>
              <a:rPr lang="en-US" sz="1600" b="1" u="sng" dirty="0">
                <a:solidFill>
                  <a:srgbClr val="00B050"/>
                </a:solidFill>
                <a:latin typeface="+mj-lt"/>
                <a:cs typeface="Arial"/>
              </a:rPr>
              <a:t>PROS</a:t>
            </a:r>
          </a:p>
          <a:p>
            <a:pPr algn="ctr"/>
            <a:r>
              <a:rPr lang="en-US" sz="1600" dirty="0">
                <a:solidFill>
                  <a:srgbClr val="00B050"/>
                </a:solidFill>
                <a:latin typeface="+mj-lt"/>
                <a:cs typeface="Arial"/>
              </a:rPr>
              <a:t>Free</a:t>
            </a:r>
          </a:p>
          <a:p>
            <a:pPr algn="ctr"/>
            <a:r>
              <a:rPr lang="en-US" sz="1600" dirty="0">
                <a:solidFill>
                  <a:srgbClr val="00B050"/>
                </a:solidFill>
                <a:latin typeface="+mj-lt"/>
                <a:cs typeface="Arial"/>
              </a:rPr>
              <a:t>Most popular for web-based apps</a:t>
            </a:r>
          </a:p>
          <a:p>
            <a:pPr algn="ctr"/>
            <a:r>
              <a:rPr lang="en-US" sz="1600" dirty="0">
                <a:solidFill>
                  <a:srgbClr val="00B050"/>
                </a:solidFill>
                <a:latin typeface="+mj-lt"/>
                <a:cs typeface="Arial"/>
              </a:rPr>
              <a:t>Can connect to Oracle</a:t>
            </a:r>
          </a:p>
          <a:p>
            <a:pPr algn="ctr"/>
            <a:endParaRPr lang="en-US" sz="1600" b="1" dirty="0">
              <a:latin typeface="+mj-lt"/>
              <a:cs typeface="Arial"/>
            </a:endParaRPr>
          </a:p>
          <a:p>
            <a:pPr algn="ctr"/>
            <a:r>
              <a:rPr lang="en-US" sz="1600" b="1" u="sng" dirty="0">
                <a:solidFill>
                  <a:srgbClr val="FF0000"/>
                </a:solidFill>
                <a:latin typeface="+mj-lt"/>
                <a:cs typeface="Arial"/>
              </a:rPr>
              <a:t>CONS</a:t>
            </a:r>
          </a:p>
          <a:p>
            <a:pPr algn="ctr"/>
            <a:r>
              <a:rPr lang="en-US" sz="1600" dirty="0">
                <a:solidFill>
                  <a:srgbClr val="FF0000"/>
                </a:solidFill>
                <a:latin typeface="+mj-lt"/>
                <a:cs typeface="Arial"/>
              </a:rPr>
              <a:t>You need to pay for support</a:t>
            </a:r>
          </a:p>
          <a:p>
            <a:pPr algn="ctr"/>
            <a:endParaRPr lang="en-US" sz="1600" b="1" dirty="0">
              <a:solidFill>
                <a:srgbClr val="FF0000"/>
              </a:solidFill>
              <a:latin typeface="+mj-lt"/>
              <a:cs typeface="Arial"/>
            </a:endParaRPr>
          </a:p>
          <a:p>
            <a:pPr algn="ctr"/>
            <a:endParaRPr lang="en-US" sz="1600" b="1" dirty="0">
              <a:latin typeface="+mj-lt"/>
              <a:cs typeface="Arial"/>
            </a:endParaRPr>
          </a:p>
        </p:txBody>
      </p:sp>
      <p:pic>
        <p:nvPicPr>
          <p:cNvPr id="2062" name="Picture 14" descr="Image result for mysql logo">
            <a:extLst>
              <a:ext uri="{FF2B5EF4-FFF2-40B4-BE49-F238E27FC236}">
                <a16:creationId xmlns:a16="http://schemas.microsoft.com/office/drawing/2014/main" id="{FF77622F-CAE2-4603-8BB0-B99286292C3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63777" y="5776871"/>
            <a:ext cx="1608766" cy="836558"/>
          </a:xfrm>
          <a:prstGeom prst="rect">
            <a:avLst/>
          </a:prstGeom>
          <a:noFill/>
          <a:extLst>
            <a:ext uri="{909E8E84-426E-40DD-AFC4-6F175D3DCCD1}">
              <a14:hiddenFill xmlns:a14="http://schemas.microsoft.com/office/drawing/2010/main">
                <a:solidFill>
                  <a:srgbClr val="FFFFFF"/>
                </a:solidFill>
              </a14:hiddenFill>
            </a:ext>
          </a:extLst>
        </p:spPr>
      </p:pic>
      <p:sp>
        <p:nvSpPr>
          <p:cNvPr id="93" name="TextBox 92">
            <a:extLst>
              <a:ext uri="{FF2B5EF4-FFF2-40B4-BE49-F238E27FC236}">
                <a16:creationId xmlns:a16="http://schemas.microsoft.com/office/drawing/2014/main" id="{4D6DCEEC-D4C7-4DAF-9949-0DDC81C8BB6C}"/>
              </a:ext>
            </a:extLst>
          </p:cNvPr>
          <p:cNvSpPr txBox="1"/>
          <p:nvPr/>
        </p:nvSpPr>
        <p:spPr>
          <a:xfrm>
            <a:off x="8472543" y="1397203"/>
            <a:ext cx="2555850" cy="2800767"/>
          </a:xfrm>
          <a:prstGeom prst="rect">
            <a:avLst/>
          </a:prstGeom>
          <a:noFill/>
        </p:spPr>
        <p:txBody>
          <a:bodyPr wrap="square" rtlCol="0" anchor="t">
            <a:spAutoFit/>
          </a:bodyPr>
          <a:lstStyle/>
          <a:p>
            <a:pPr algn="ctr"/>
            <a:r>
              <a:rPr lang="en-US" sz="1600" b="1" u="sng" dirty="0">
                <a:solidFill>
                  <a:srgbClr val="00B050"/>
                </a:solidFill>
                <a:latin typeface="+mj-lt"/>
                <a:cs typeface="Arial"/>
              </a:rPr>
              <a:t>PROS</a:t>
            </a:r>
          </a:p>
          <a:p>
            <a:pPr algn="ctr"/>
            <a:r>
              <a:rPr lang="en-US" sz="1600" dirty="0">
                <a:solidFill>
                  <a:srgbClr val="00B050"/>
                </a:solidFill>
                <a:latin typeface="+mj-lt"/>
                <a:cs typeface="Arial"/>
              </a:rPr>
              <a:t>Fast and stable</a:t>
            </a:r>
          </a:p>
          <a:p>
            <a:pPr algn="ctr"/>
            <a:r>
              <a:rPr lang="en-US" sz="1600" dirty="0">
                <a:solidFill>
                  <a:srgbClr val="00B050"/>
                </a:solidFill>
                <a:latin typeface="+mj-lt"/>
                <a:cs typeface="Arial"/>
              </a:rPr>
              <a:t>Works well MS products</a:t>
            </a:r>
          </a:p>
          <a:p>
            <a:pPr algn="ctr"/>
            <a:endParaRPr lang="en-US" sz="1600" b="1" dirty="0">
              <a:latin typeface="+mj-lt"/>
              <a:cs typeface="Arial"/>
            </a:endParaRPr>
          </a:p>
          <a:p>
            <a:pPr algn="ctr"/>
            <a:r>
              <a:rPr lang="en-US" sz="1600" b="1" u="sng" dirty="0">
                <a:solidFill>
                  <a:srgbClr val="FF0000"/>
                </a:solidFill>
                <a:latin typeface="+mj-lt"/>
                <a:cs typeface="Arial"/>
              </a:rPr>
              <a:t>CONS</a:t>
            </a:r>
          </a:p>
          <a:p>
            <a:pPr algn="ctr"/>
            <a:r>
              <a:rPr lang="en-US" sz="1600" dirty="0">
                <a:solidFill>
                  <a:srgbClr val="FF0000"/>
                </a:solidFill>
                <a:latin typeface="+mj-lt"/>
                <a:cs typeface="Arial"/>
              </a:rPr>
              <a:t>Expensive</a:t>
            </a:r>
          </a:p>
          <a:p>
            <a:pPr algn="ctr"/>
            <a:r>
              <a:rPr lang="en-US" sz="1600" dirty="0">
                <a:solidFill>
                  <a:srgbClr val="FF0000"/>
                </a:solidFill>
                <a:latin typeface="+mj-lt"/>
                <a:cs typeface="Arial"/>
              </a:rPr>
              <a:t>Resource maintenance</a:t>
            </a:r>
          </a:p>
          <a:p>
            <a:pPr algn="ctr"/>
            <a:endParaRPr lang="en-US" sz="1600" b="1" dirty="0">
              <a:solidFill>
                <a:srgbClr val="FF0000"/>
              </a:solidFill>
              <a:latin typeface="+mj-lt"/>
              <a:cs typeface="Arial"/>
            </a:endParaRPr>
          </a:p>
          <a:p>
            <a:pPr algn="ctr"/>
            <a:endParaRPr lang="en-US" sz="1600" b="1" dirty="0">
              <a:latin typeface="+mj-lt"/>
              <a:cs typeface="Arial"/>
            </a:endParaRPr>
          </a:p>
        </p:txBody>
      </p:sp>
    </p:spTree>
    <p:extLst>
      <p:ext uri="{BB962C8B-B14F-4D97-AF65-F5344CB8AC3E}">
        <p14:creationId xmlns:p14="http://schemas.microsoft.com/office/powerpoint/2010/main" val="323455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How is data organized in an RDB?</a:t>
            </a:r>
          </a:p>
        </p:txBody>
      </p:sp>
      <p:sp>
        <p:nvSpPr>
          <p:cNvPr id="40" name="TextBox 39">
            <a:extLst>
              <a:ext uri="{FF2B5EF4-FFF2-40B4-BE49-F238E27FC236}">
                <a16:creationId xmlns:a16="http://schemas.microsoft.com/office/drawing/2014/main" id="{875602A9-8AFC-46B7-8F48-5902D4467EEF}"/>
              </a:ext>
            </a:extLst>
          </p:cNvPr>
          <p:cNvSpPr txBox="1"/>
          <p:nvPr/>
        </p:nvSpPr>
        <p:spPr>
          <a:xfrm>
            <a:off x="8608069" y="1206142"/>
            <a:ext cx="3252566" cy="369332"/>
          </a:xfrm>
          <a:prstGeom prst="rect">
            <a:avLst/>
          </a:prstGeom>
          <a:noFill/>
        </p:spPr>
        <p:txBody>
          <a:bodyPr wrap="square" rtlCol="0" anchor="t">
            <a:spAutoFit/>
          </a:bodyPr>
          <a:lstStyle/>
          <a:p>
            <a:pPr algn="ctr"/>
            <a:r>
              <a:rPr lang="en-US" b="1" dirty="0">
                <a:latin typeface="+mj-lt"/>
                <a:cs typeface="Arial"/>
              </a:rPr>
              <a:t>Organized Data</a:t>
            </a:r>
          </a:p>
        </p:txBody>
      </p:sp>
      <p:pic>
        <p:nvPicPr>
          <p:cNvPr id="22" name="Picture 21">
            <a:extLst>
              <a:ext uri="{FF2B5EF4-FFF2-40B4-BE49-F238E27FC236}">
                <a16:creationId xmlns:a16="http://schemas.microsoft.com/office/drawing/2014/main" id="{6B996D1E-EE8C-4532-A0D8-E6030B51B018}"/>
              </a:ext>
            </a:extLst>
          </p:cNvPr>
          <p:cNvPicPr>
            <a:picLocks noChangeAspect="1"/>
          </p:cNvPicPr>
          <p:nvPr/>
        </p:nvPicPr>
        <p:blipFill>
          <a:blip r:embed="rId3"/>
          <a:stretch>
            <a:fillRect/>
          </a:stretch>
        </p:blipFill>
        <p:spPr>
          <a:xfrm>
            <a:off x="357081" y="2003441"/>
            <a:ext cx="3080118" cy="1972941"/>
          </a:xfrm>
          <a:prstGeom prst="rect">
            <a:avLst/>
          </a:prstGeom>
        </p:spPr>
      </p:pic>
      <p:pic>
        <p:nvPicPr>
          <p:cNvPr id="23" name="Picture 22">
            <a:extLst>
              <a:ext uri="{FF2B5EF4-FFF2-40B4-BE49-F238E27FC236}">
                <a16:creationId xmlns:a16="http://schemas.microsoft.com/office/drawing/2014/main" id="{C182660B-628F-46D3-8799-5C8A5963F563}"/>
              </a:ext>
            </a:extLst>
          </p:cNvPr>
          <p:cNvPicPr>
            <a:picLocks noChangeAspect="1"/>
          </p:cNvPicPr>
          <p:nvPr/>
        </p:nvPicPr>
        <p:blipFill>
          <a:blip r:embed="rId4"/>
          <a:stretch>
            <a:fillRect/>
          </a:stretch>
        </p:blipFill>
        <p:spPr>
          <a:xfrm>
            <a:off x="8699384" y="1277716"/>
            <a:ext cx="3032092" cy="2271143"/>
          </a:xfrm>
          <a:prstGeom prst="rect">
            <a:avLst/>
          </a:prstGeom>
        </p:spPr>
      </p:pic>
      <p:sp>
        <p:nvSpPr>
          <p:cNvPr id="25" name="TextBox 24">
            <a:extLst>
              <a:ext uri="{FF2B5EF4-FFF2-40B4-BE49-F238E27FC236}">
                <a16:creationId xmlns:a16="http://schemas.microsoft.com/office/drawing/2014/main" id="{AB292FEE-EAC5-4182-B447-2C0BCD4F9E53}"/>
              </a:ext>
            </a:extLst>
          </p:cNvPr>
          <p:cNvSpPr txBox="1"/>
          <p:nvPr/>
        </p:nvSpPr>
        <p:spPr>
          <a:xfrm>
            <a:off x="40729" y="1575474"/>
            <a:ext cx="3252566" cy="369332"/>
          </a:xfrm>
          <a:prstGeom prst="rect">
            <a:avLst/>
          </a:prstGeom>
          <a:noFill/>
        </p:spPr>
        <p:txBody>
          <a:bodyPr wrap="square" rtlCol="0" anchor="t">
            <a:spAutoFit/>
          </a:bodyPr>
          <a:lstStyle/>
          <a:p>
            <a:pPr algn="ctr"/>
            <a:r>
              <a:rPr lang="en-US" b="1" dirty="0">
                <a:latin typeface="+mj-lt"/>
                <a:cs typeface="Arial"/>
              </a:rPr>
              <a:t>Unorganized Data</a:t>
            </a:r>
          </a:p>
        </p:txBody>
      </p:sp>
      <p:sp>
        <p:nvSpPr>
          <p:cNvPr id="27" name="TextBox 26">
            <a:extLst>
              <a:ext uri="{FF2B5EF4-FFF2-40B4-BE49-F238E27FC236}">
                <a16:creationId xmlns:a16="http://schemas.microsoft.com/office/drawing/2014/main" id="{3BE1C7D5-4112-4558-8358-E7DE62F4331F}"/>
              </a:ext>
            </a:extLst>
          </p:cNvPr>
          <p:cNvSpPr txBox="1"/>
          <p:nvPr/>
        </p:nvSpPr>
        <p:spPr>
          <a:xfrm>
            <a:off x="4527122" y="3040744"/>
            <a:ext cx="3252566" cy="369332"/>
          </a:xfrm>
          <a:prstGeom prst="rect">
            <a:avLst/>
          </a:prstGeom>
          <a:noFill/>
        </p:spPr>
        <p:txBody>
          <a:bodyPr wrap="square" rtlCol="0" anchor="t">
            <a:spAutoFit/>
          </a:bodyPr>
          <a:lstStyle/>
          <a:p>
            <a:pPr algn="ctr"/>
            <a:r>
              <a:rPr lang="en-US" b="1" dirty="0">
                <a:latin typeface="+mj-lt"/>
                <a:cs typeface="Arial"/>
              </a:rPr>
              <a:t>Schema</a:t>
            </a:r>
          </a:p>
        </p:txBody>
      </p:sp>
      <p:sp>
        <p:nvSpPr>
          <p:cNvPr id="45" name="Arrow: Right 44">
            <a:extLst>
              <a:ext uri="{FF2B5EF4-FFF2-40B4-BE49-F238E27FC236}">
                <a16:creationId xmlns:a16="http://schemas.microsoft.com/office/drawing/2014/main" id="{4A75E10A-235F-4266-9A36-AC1D19A3D95C}"/>
              </a:ext>
            </a:extLst>
          </p:cNvPr>
          <p:cNvSpPr/>
          <p:nvPr/>
        </p:nvSpPr>
        <p:spPr>
          <a:xfrm rot="19340554">
            <a:off x="7889285" y="3111453"/>
            <a:ext cx="700503" cy="681855"/>
          </a:xfrm>
          <a:prstGeom prst="rightArrow">
            <a:avLst/>
          </a:prstGeom>
          <a:solidFill>
            <a:srgbClr val="1DC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C2BB"/>
              </a:solidFill>
            </a:endParaRPr>
          </a:p>
        </p:txBody>
      </p:sp>
      <p:pic>
        <p:nvPicPr>
          <p:cNvPr id="3" name="Picture 2">
            <a:extLst>
              <a:ext uri="{FF2B5EF4-FFF2-40B4-BE49-F238E27FC236}">
                <a16:creationId xmlns:a16="http://schemas.microsoft.com/office/drawing/2014/main" id="{849D0798-5632-43C6-97D0-7AEA88B5DDFA}"/>
              </a:ext>
            </a:extLst>
          </p:cNvPr>
          <p:cNvPicPr>
            <a:picLocks noChangeAspect="1"/>
          </p:cNvPicPr>
          <p:nvPr/>
        </p:nvPicPr>
        <p:blipFill>
          <a:blip r:embed="rId5"/>
          <a:stretch>
            <a:fillRect/>
          </a:stretch>
        </p:blipFill>
        <p:spPr>
          <a:xfrm>
            <a:off x="4264846" y="3452380"/>
            <a:ext cx="3700661" cy="1888344"/>
          </a:xfrm>
          <a:prstGeom prst="rect">
            <a:avLst/>
          </a:prstGeom>
        </p:spPr>
      </p:pic>
      <p:sp>
        <p:nvSpPr>
          <p:cNvPr id="59" name="Arrow: Right 58">
            <a:extLst>
              <a:ext uri="{FF2B5EF4-FFF2-40B4-BE49-F238E27FC236}">
                <a16:creationId xmlns:a16="http://schemas.microsoft.com/office/drawing/2014/main" id="{3931E3FB-00AA-4B91-B67F-3CE99BE062F0}"/>
              </a:ext>
            </a:extLst>
          </p:cNvPr>
          <p:cNvSpPr/>
          <p:nvPr/>
        </p:nvSpPr>
        <p:spPr>
          <a:xfrm rot="2609645">
            <a:off x="3975331" y="2588496"/>
            <a:ext cx="700503" cy="681855"/>
          </a:xfrm>
          <a:prstGeom prst="rightArrow">
            <a:avLst/>
          </a:prstGeom>
          <a:solidFill>
            <a:srgbClr val="1DC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C2BB"/>
              </a:solidFill>
            </a:endParaRPr>
          </a:p>
        </p:txBody>
      </p:sp>
      <p:pic>
        <p:nvPicPr>
          <p:cNvPr id="26" name="Picture 25">
            <a:extLst>
              <a:ext uri="{FF2B5EF4-FFF2-40B4-BE49-F238E27FC236}">
                <a16:creationId xmlns:a16="http://schemas.microsoft.com/office/drawing/2014/main" id="{3140109B-95C7-464E-9B59-4C64D787005F}"/>
              </a:ext>
            </a:extLst>
          </p:cNvPr>
          <p:cNvPicPr>
            <a:picLocks noChangeAspect="1"/>
          </p:cNvPicPr>
          <p:nvPr/>
        </p:nvPicPr>
        <p:blipFill>
          <a:blip r:embed="rId6"/>
          <a:stretch>
            <a:fillRect/>
          </a:stretch>
        </p:blipFill>
        <p:spPr>
          <a:xfrm>
            <a:off x="6823244" y="4651354"/>
            <a:ext cx="2043919" cy="1478744"/>
          </a:xfrm>
          <a:prstGeom prst="rect">
            <a:avLst/>
          </a:prstGeom>
        </p:spPr>
      </p:pic>
      <p:grpSp>
        <p:nvGrpSpPr>
          <p:cNvPr id="35" name="Group 34">
            <a:extLst>
              <a:ext uri="{FF2B5EF4-FFF2-40B4-BE49-F238E27FC236}">
                <a16:creationId xmlns:a16="http://schemas.microsoft.com/office/drawing/2014/main" id="{43ABFA5E-7300-4D3B-A9B7-0C0DD064DAC9}"/>
              </a:ext>
            </a:extLst>
          </p:cNvPr>
          <p:cNvGrpSpPr/>
          <p:nvPr/>
        </p:nvGrpSpPr>
        <p:grpSpPr>
          <a:xfrm rot="3239445">
            <a:off x="2808138" y="1394011"/>
            <a:ext cx="1313799" cy="1313799"/>
            <a:chOff x="7012872" y="2275935"/>
            <a:chExt cx="4223589" cy="4223589"/>
          </a:xfrm>
        </p:grpSpPr>
        <p:pic>
          <p:nvPicPr>
            <p:cNvPr id="36" name="Picture 4" descr="Image result for database icon">
              <a:extLst>
                <a:ext uri="{FF2B5EF4-FFF2-40B4-BE49-F238E27FC236}">
                  <a16:creationId xmlns:a16="http://schemas.microsoft.com/office/drawing/2014/main" id="{5603C6C9-AD28-45E3-824D-1E7F4EF127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2872" y="2275935"/>
              <a:ext cx="4223589" cy="422358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Image result for googly eyes png">
              <a:extLst>
                <a:ext uri="{FF2B5EF4-FFF2-40B4-BE49-F238E27FC236}">
                  <a16:creationId xmlns:a16="http://schemas.microsoft.com/office/drawing/2014/main" id="{340C88F3-DAA4-4F3C-B88A-9E2E2C1155B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12660" y="2479739"/>
              <a:ext cx="2541815" cy="133753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Image result for mustache png">
              <a:extLst>
                <a:ext uri="{FF2B5EF4-FFF2-40B4-BE49-F238E27FC236}">
                  <a16:creationId xmlns:a16="http://schemas.microsoft.com/office/drawing/2014/main" id="{E9019946-2986-409C-B8C9-2B984054BA4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37767" y="3664299"/>
              <a:ext cx="2516708" cy="1707851"/>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TextBox 60">
            <a:extLst>
              <a:ext uri="{FF2B5EF4-FFF2-40B4-BE49-F238E27FC236}">
                <a16:creationId xmlns:a16="http://schemas.microsoft.com/office/drawing/2014/main" id="{2128ECD3-1A83-4B7C-8B78-E8F3D0031BE4}"/>
              </a:ext>
            </a:extLst>
          </p:cNvPr>
          <p:cNvSpPr txBox="1"/>
          <p:nvPr/>
        </p:nvSpPr>
        <p:spPr>
          <a:xfrm>
            <a:off x="8589147" y="3682535"/>
            <a:ext cx="3252566" cy="646331"/>
          </a:xfrm>
          <a:prstGeom prst="rect">
            <a:avLst/>
          </a:prstGeom>
          <a:noFill/>
        </p:spPr>
        <p:txBody>
          <a:bodyPr wrap="square" rtlCol="0" anchor="t">
            <a:spAutoFit/>
          </a:bodyPr>
          <a:lstStyle/>
          <a:p>
            <a:pPr algn="ctr"/>
            <a:r>
              <a:rPr lang="en-US" b="1" dirty="0">
                <a:latin typeface="+mj-lt"/>
                <a:cs typeface="Arial"/>
              </a:rPr>
              <a:t>Organized Data in Tables</a:t>
            </a:r>
          </a:p>
        </p:txBody>
      </p:sp>
      <p:sp>
        <p:nvSpPr>
          <p:cNvPr id="4" name="Slide Number Placeholder 3">
            <a:extLst>
              <a:ext uri="{FF2B5EF4-FFF2-40B4-BE49-F238E27FC236}">
                <a16:creationId xmlns:a16="http://schemas.microsoft.com/office/drawing/2014/main" id="{ED7A9270-510C-4F1F-A282-DAC2014963F6}"/>
              </a:ext>
            </a:extLst>
          </p:cNvPr>
          <p:cNvSpPr>
            <a:spLocks noGrp="1"/>
          </p:cNvSpPr>
          <p:nvPr>
            <p:ph type="sldNum" sz="quarter" idx="12"/>
          </p:nvPr>
        </p:nvSpPr>
        <p:spPr/>
        <p:txBody>
          <a:bodyPr/>
          <a:lstStyle/>
          <a:p>
            <a:fld id="{D3208424-F6AD-4E5C-917C-F54A0BC36660}" type="slidenum">
              <a:rPr lang="en-US" smtClean="0"/>
              <a:t>12</a:t>
            </a:fld>
            <a:endParaRPr lang="en-US"/>
          </a:p>
        </p:txBody>
      </p:sp>
    </p:spTree>
    <p:extLst>
      <p:ext uri="{BB962C8B-B14F-4D97-AF65-F5344CB8AC3E}">
        <p14:creationId xmlns:p14="http://schemas.microsoft.com/office/powerpoint/2010/main" val="196677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How is data organized in a table in a RDB?</a:t>
            </a:r>
          </a:p>
        </p:txBody>
      </p:sp>
      <p:pic>
        <p:nvPicPr>
          <p:cNvPr id="3" name="Picture 2">
            <a:extLst>
              <a:ext uri="{FF2B5EF4-FFF2-40B4-BE49-F238E27FC236}">
                <a16:creationId xmlns:a16="http://schemas.microsoft.com/office/drawing/2014/main" id="{849D0798-5632-43C6-97D0-7AEA88B5DDFA}"/>
              </a:ext>
            </a:extLst>
          </p:cNvPr>
          <p:cNvPicPr>
            <a:picLocks noChangeAspect="1"/>
          </p:cNvPicPr>
          <p:nvPr/>
        </p:nvPicPr>
        <p:blipFill>
          <a:blip r:embed="rId3"/>
          <a:stretch>
            <a:fillRect/>
          </a:stretch>
        </p:blipFill>
        <p:spPr>
          <a:xfrm>
            <a:off x="451036" y="1525597"/>
            <a:ext cx="4215087" cy="2150842"/>
          </a:xfrm>
          <a:prstGeom prst="rect">
            <a:avLst/>
          </a:prstGeom>
        </p:spPr>
      </p:pic>
      <p:pic>
        <p:nvPicPr>
          <p:cNvPr id="4" name="Picture 3">
            <a:extLst>
              <a:ext uri="{FF2B5EF4-FFF2-40B4-BE49-F238E27FC236}">
                <a16:creationId xmlns:a16="http://schemas.microsoft.com/office/drawing/2014/main" id="{ADE9667E-7438-4917-8FA8-DC241BD3E159}"/>
              </a:ext>
            </a:extLst>
          </p:cNvPr>
          <p:cNvPicPr>
            <a:picLocks noChangeAspect="1"/>
          </p:cNvPicPr>
          <p:nvPr/>
        </p:nvPicPr>
        <p:blipFill>
          <a:blip r:embed="rId4"/>
          <a:stretch>
            <a:fillRect/>
          </a:stretch>
        </p:blipFill>
        <p:spPr>
          <a:xfrm>
            <a:off x="5187913" y="3326234"/>
            <a:ext cx="6454607" cy="2378157"/>
          </a:xfrm>
          <a:prstGeom prst="rect">
            <a:avLst/>
          </a:prstGeom>
        </p:spPr>
      </p:pic>
      <p:sp>
        <p:nvSpPr>
          <p:cNvPr id="5" name="TextBox 4">
            <a:extLst>
              <a:ext uri="{FF2B5EF4-FFF2-40B4-BE49-F238E27FC236}">
                <a16:creationId xmlns:a16="http://schemas.microsoft.com/office/drawing/2014/main" id="{1BE11296-8559-42A4-9346-AE858E37D2D3}"/>
              </a:ext>
            </a:extLst>
          </p:cNvPr>
          <p:cNvSpPr txBox="1"/>
          <p:nvPr/>
        </p:nvSpPr>
        <p:spPr>
          <a:xfrm>
            <a:off x="1362349" y="4294426"/>
            <a:ext cx="3661828" cy="641758"/>
          </a:xfrm>
          <a:prstGeom prst="rect">
            <a:avLst/>
          </a:prstGeom>
          <a:noFill/>
        </p:spPr>
        <p:txBody>
          <a:bodyPr wrap="square" rtlCol="0">
            <a:noAutofit/>
          </a:bodyPr>
          <a:lstStyle/>
          <a:p>
            <a:pPr algn="ctr">
              <a:spcAft>
                <a:spcPts val="600"/>
              </a:spcAft>
            </a:pPr>
            <a:r>
              <a:rPr lang="en-US" sz="3600" b="1" dirty="0">
                <a:latin typeface="+mj-lt"/>
                <a:cs typeface="Arial" panose="020B0604020202020204" pitchFamily="34" charset="0"/>
              </a:rPr>
              <a:t>ROWS/RECORDS</a:t>
            </a:r>
          </a:p>
        </p:txBody>
      </p:sp>
      <p:sp>
        <p:nvSpPr>
          <p:cNvPr id="20" name="TextBox 19">
            <a:extLst>
              <a:ext uri="{FF2B5EF4-FFF2-40B4-BE49-F238E27FC236}">
                <a16:creationId xmlns:a16="http://schemas.microsoft.com/office/drawing/2014/main" id="{54715388-94F9-44CD-90CC-714CA9368824}"/>
              </a:ext>
            </a:extLst>
          </p:cNvPr>
          <p:cNvSpPr txBox="1"/>
          <p:nvPr/>
        </p:nvSpPr>
        <p:spPr>
          <a:xfrm>
            <a:off x="6518829" y="2515399"/>
            <a:ext cx="4484116" cy="641758"/>
          </a:xfrm>
          <a:prstGeom prst="rect">
            <a:avLst/>
          </a:prstGeom>
          <a:noFill/>
        </p:spPr>
        <p:txBody>
          <a:bodyPr wrap="square" rtlCol="0">
            <a:noAutofit/>
          </a:bodyPr>
          <a:lstStyle/>
          <a:p>
            <a:pPr algn="ctr">
              <a:spcAft>
                <a:spcPts val="600"/>
              </a:spcAft>
            </a:pPr>
            <a:r>
              <a:rPr lang="en-US" sz="3600" b="1" dirty="0">
                <a:latin typeface="+mj-lt"/>
                <a:cs typeface="Arial" panose="020B0604020202020204" pitchFamily="34" charset="0"/>
              </a:rPr>
              <a:t>COLUMNS/FIELDS</a:t>
            </a:r>
          </a:p>
        </p:txBody>
      </p:sp>
      <p:sp>
        <p:nvSpPr>
          <p:cNvPr id="6" name="Slide Number Placeholder 5">
            <a:extLst>
              <a:ext uri="{FF2B5EF4-FFF2-40B4-BE49-F238E27FC236}">
                <a16:creationId xmlns:a16="http://schemas.microsoft.com/office/drawing/2014/main" id="{472A6FA9-0775-45B6-9CCA-CEEA7338F126}"/>
              </a:ext>
            </a:extLst>
          </p:cNvPr>
          <p:cNvSpPr>
            <a:spLocks noGrp="1"/>
          </p:cNvSpPr>
          <p:nvPr>
            <p:ph type="sldNum" sz="quarter" idx="12"/>
          </p:nvPr>
        </p:nvSpPr>
        <p:spPr/>
        <p:txBody>
          <a:bodyPr/>
          <a:lstStyle/>
          <a:p>
            <a:fld id="{D3208424-F6AD-4E5C-917C-F54A0BC36660}" type="slidenum">
              <a:rPr lang="en-US" smtClean="0"/>
              <a:t>13</a:t>
            </a:fld>
            <a:endParaRPr lang="en-US"/>
          </a:p>
        </p:txBody>
      </p:sp>
    </p:spTree>
    <p:extLst>
      <p:ext uri="{BB962C8B-B14F-4D97-AF65-F5344CB8AC3E}">
        <p14:creationId xmlns:p14="http://schemas.microsoft.com/office/powerpoint/2010/main" val="3406409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How are the tables related to each other in an RDB?</a:t>
            </a:r>
          </a:p>
        </p:txBody>
      </p:sp>
      <p:pic>
        <p:nvPicPr>
          <p:cNvPr id="6" name="Picture 5">
            <a:extLst>
              <a:ext uri="{FF2B5EF4-FFF2-40B4-BE49-F238E27FC236}">
                <a16:creationId xmlns:a16="http://schemas.microsoft.com/office/drawing/2014/main" id="{C05DDB9C-2D4B-4DB3-8C6D-F0E6A78BC8A2}"/>
              </a:ext>
            </a:extLst>
          </p:cNvPr>
          <p:cNvPicPr>
            <a:picLocks noChangeAspect="1"/>
          </p:cNvPicPr>
          <p:nvPr/>
        </p:nvPicPr>
        <p:blipFill>
          <a:blip r:embed="rId3"/>
          <a:stretch>
            <a:fillRect/>
          </a:stretch>
        </p:blipFill>
        <p:spPr>
          <a:xfrm>
            <a:off x="451036" y="1504676"/>
            <a:ext cx="11458470" cy="4917046"/>
          </a:xfrm>
          <a:prstGeom prst="rect">
            <a:avLst/>
          </a:prstGeom>
        </p:spPr>
      </p:pic>
      <p:pic>
        <p:nvPicPr>
          <p:cNvPr id="1026" name="Picture 2" descr="Image result for iowa png">
            <a:extLst>
              <a:ext uri="{FF2B5EF4-FFF2-40B4-BE49-F238E27FC236}">
                <a16:creationId xmlns:a16="http://schemas.microsoft.com/office/drawing/2014/main" id="{3E1CA7E7-671A-46D4-AC65-AA91F1FC9C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5028" y="4245427"/>
            <a:ext cx="2595602" cy="1929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2E01C85-AE8D-450E-83DB-DB637AD5556E}"/>
              </a:ext>
            </a:extLst>
          </p:cNvPr>
          <p:cNvPicPr>
            <a:picLocks noChangeAspect="1"/>
          </p:cNvPicPr>
          <p:nvPr/>
        </p:nvPicPr>
        <p:blipFill>
          <a:blip r:embed="rId5"/>
          <a:stretch>
            <a:fillRect/>
          </a:stretch>
        </p:blipFill>
        <p:spPr>
          <a:xfrm>
            <a:off x="10209256" y="4735469"/>
            <a:ext cx="1562747" cy="1562747"/>
          </a:xfrm>
          <a:prstGeom prst="rect">
            <a:avLst/>
          </a:prstGeom>
        </p:spPr>
      </p:pic>
      <p:pic>
        <p:nvPicPr>
          <p:cNvPr id="12" name="Picture 11">
            <a:extLst>
              <a:ext uri="{FF2B5EF4-FFF2-40B4-BE49-F238E27FC236}">
                <a16:creationId xmlns:a16="http://schemas.microsoft.com/office/drawing/2014/main" id="{3963C63A-6AD3-454F-BB40-5EDA72744B19}"/>
              </a:ext>
            </a:extLst>
          </p:cNvPr>
          <p:cNvPicPr>
            <a:picLocks noChangeAspect="1"/>
          </p:cNvPicPr>
          <p:nvPr/>
        </p:nvPicPr>
        <p:blipFill>
          <a:blip r:embed="rId6"/>
          <a:stretch>
            <a:fillRect/>
          </a:stretch>
        </p:blipFill>
        <p:spPr>
          <a:xfrm>
            <a:off x="2876519" y="2885520"/>
            <a:ext cx="1017370" cy="1017370"/>
          </a:xfrm>
          <a:prstGeom prst="rect">
            <a:avLst/>
          </a:prstGeom>
        </p:spPr>
      </p:pic>
      <p:pic>
        <p:nvPicPr>
          <p:cNvPr id="13" name="Picture 12">
            <a:extLst>
              <a:ext uri="{FF2B5EF4-FFF2-40B4-BE49-F238E27FC236}">
                <a16:creationId xmlns:a16="http://schemas.microsoft.com/office/drawing/2014/main" id="{6FB919DF-A66B-465B-B461-C2412BB86353}"/>
              </a:ext>
            </a:extLst>
          </p:cNvPr>
          <p:cNvPicPr>
            <a:picLocks noChangeAspect="1"/>
          </p:cNvPicPr>
          <p:nvPr/>
        </p:nvPicPr>
        <p:blipFill>
          <a:blip r:embed="rId7"/>
          <a:stretch>
            <a:fillRect/>
          </a:stretch>
        </p:blipFill>
        <p:spPr>
          <a:xfrm>
            <a:off x="3239671" y="3157004"/>
            <a:ext cx="1009933" cy="1009933"/>
          </a:xfrm>
          <a:prstGeom prst="rect">
            <a:avLst/>
          </a:prstGeom>
        </p:spPr>
      </p:pic>
      <p:pic>
        <p:nvPicPr>
          <p:cNvPr id="8" name="Picture 7">
            <a:extLst>
              <a:ext uri="{FF2B5EF4-FFF2-40B4-BE49-F238E27FC236}">
                <a16:creationId xmlns:a16="http://schemas.microsoft.com/office/drawing/2014/main" id="{C4238875-0C5D-4B22-91A2-611E1CB8772B}"/>
              </a:ext>
            </a:extLst>
          </p:cNvPr>
          <p:cNvPicPr>
            <a:picLocks noChangeAspect="1"/>
          </p:cNvPicPr>
          <p:nvPr/>
        </p:nvPicPr>
        <p:blipFill>
          <a:blip r:embed="rId8"/>
          <a:stretch>
            <a:fillRect/>
          </a:stretch>
        </p:blipFill>
        <p:spPr>
          <a:xfrm>
            <a:off x="2876519" y="5758601"/>
            <a:ext cx="1248329" cy="832219"/>
          </a:xfrm>
          <a:prstGeom prst="rect">
            <a:avLst/>
          </a:prstGeom>
        </p:spPr>
      </p:pic>
      <p:sp>
        <p:nvSpPr>
          <p:cNvPr id="3" name="Slide Number Placeholder 2">
            <a:extLst>
              <a:ext uri="{FF2B5EF4-FFF2-40B4-BE49-F238E27FC236}">
                <a16:creationId xmlns:a16="http://schemas.microsoft.com/office/drawing/2014/main" id="{EC641D92-31AD-4A03-9B24-8422512D8CBE}"/>
              </a:ext>
            </a:extLst>
          </p:cNvPr>
          <p:cNvSpPr>
            <a:spLocks noGrp="1"/>
          </p:cNvSpPr>
          <p:nvPr>
            <p:ph type="sldNum" sz="quarter" idx="12"/>
          </p:nvPr>
        </p:nvSpPr>
        <p:spPr/>
        <p:txBody>
          <a:bodyPr/>
          <a:lstStyle/>
          <a:p>
            <a:fld id="{D3208424-F6AD-4E5C-917C-F54A0BC36660}" type="slidenum">
              <a:rPr lang="en-US" smtClean="0"/>
              <a:t>14</a:t>
            </a:fld>
            <a:endParaRPr lang="en-US"/>
          </a:p>
        </p:txBody>
      </p:sp>
    </p:spTree>
    <p:extLst>
      <p:ext uri="{BB962C8B-B14F-4D97-AF65-F5344CB8AC3E}">
        <p14:creationId xmlns:p14="http://schemas.microsoft.com/office/powerpoint/2010/main" val="18098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Database vs. Microsoft Excel</a:t>
            </a:r>
          </a:p>
        </p:txBody>
      </p:sp>
      <p:sp>
        <p:nvSpPr>
          <p:cNvPr id="3" name="Slide Number Placeholder 2">
            <a:extLst>
              <a:ext uri="{FF2B5EF4-FFF2-40B4-BE49-F238E27FC236}">
                <a16:creationId xmlns:a16="http://schemas.microsoft.com/office/drawing/2014/main" id="{EC641D92-31AD-4A03-9B24-8422512D8CBE}"/>
              </a:ext>
            </a:extLst>
          </p:cNvPr>
          <p:cNvSpPr>
            <a:spLocks noGrp="1"/>
          </p:cNvSpPr>
          <p:nvPr>
            <p:ph type="sldNum" sz="quarter" idx="12"/>
          </p:nvPr>
        </p:nvSpPr>
        <p:spPr/>
        <p:txBody>
          <a:bodyPr/>
          <a:lstStyle/>
          <a:p>
            <a:fld id="{D3208424-F6AD-4E5C-917C-F54A0BC36660}" type="slidenum">
              <a:rPr lang="en-US" smtClean="0"/>
              <a:t>15</a:t>
            </a:fld>
            <a:endParaRPr lang="en-US"/>
          </a:p>
        </p:txBody>
      </p:sp>
      <p:pic>
        <p:nvPicPr>
          <p:cNvPr id="4" name="Picture 3">
            <a:extLst>
              <a:ext uri="{FF2B5EF4-FFF2-40B4-BE49-F238E27FC236}">
                <a16:creationId xmlns:a16="http://schemas.microsoft.com/office/drawing/2014/main" id="{73C6DB9A-6772-431D-B416-87920B57EA3A}"/>
              </a:ext>
            </a:extLst>
          </p:cNvPr>
          <p:cNvPicPr>
            <a:picLocks noChangeAspect="1"/>
          </p:cNvPicPr>
          <p:nvPr/>
        </p:nvPicPr>
        <p:blipFill>
          <a:blip r:embed="rId3"/>
          <a:stretch>
            <a:fillRect/>
          </a:stretch>
        </p:blipFill>
        <p:spPr>
          <a:xfrm>
            <a:off x="688842" y="1721223"/>
            <a:ext cx="6111141" cy="4682563"/>
          </a:xfrm>
          <a:prstGeom prst="rect">
            <a:avLst/>
          </a:prstGeom>
        </p:spPr>
      </p:pic>
    </p:spTree>
    <p:extLst>
      <p:ext uri="{BB962C8B-B14F-4D97-AF65-F5344CB8AC3E}">
        <p14:creationId xmlns:p14="http://schemas.microsoft.com/office/powerpoint/2010/main" val="2678195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Activity 1: Draw an entity relationship diagram between all the tables</a:t>
            </a:r>
          </a:p>
        </p:txBody>
      </p:sp>
      <p:pic>
        <p:nvPicPr>
          <p:cNvPr id="5" name="Picture 4">
            <a:extLst>
              <a:ext uri="{FF2B5EF4-FFF2-40B4-BE49-F238E27FC236}">
                <a16:creationId xmlns:a16="http://schemas.microsoft.com/office/drawing/2014/main" id="{500EDE00-F4D5-476B-8D4D-552333620FFA}"/>
              </a:ext>
            </a:extLst>
          </p:cNvPr>
          <p:cNvPicPr>
            <a:picLocks noChangeAspect="1"/>
          </p:cNvPicPr>
          <p:nvPr/>
        </p:nvPicPr>
        <p:blipFill rotWithShape="1">
          <a:blip r:embed="rId3"/>
          <a:srcRect r="72763"/>
          <a:stretch/>
        </p:blipFill>
        <p:spPr>
          <a:xfrm>
            <a:off x="9043332" y="2220986"/>
            <a:ext cx="1702965" cy="3399983"/>
          </a:xfrm>
          <a:prstGeom prst="rect">
            <a:avLst/>
          </a:prstGeom>
        </p:spPr>
      </p:pic>
      <p:pic>
        <p:nvPicPr>
          <p:cNvPr id="7" name="Picture 6">
            <a:extLst>
              <a:ext uri="{FF2B5EF4-FFF2-40B4-BE49-F238E27FC236}">
                <a16:creationId xmlns:a16="http://schemas.microsoft.com/office/drawing/2014/main" id="{246E22AD-FA38-4B66-A4DE-D0E192390F49}"/>
              </a:ext>
            </a:extLst>
          </p:cNvPr>
          <p:cNvPicPr>
            <a:picLocks noChangeAspect="1"/>
          </p:cNvPicPr>
          <p:nvPr/>
        </p:nvPicPr>
        <p:blipFill rotWithShape="1">
          <a:blip r:embed="rId4"/>
          <a:srcRect r="72547"/>
          <a:stretch/>
        </p:blipFill>
        <p:spPr>
          <a:xfrm>
            <a:off x="5773960" y="4380306"/>
            <a:ext cx="1887568" cy="1110786"/>
          </a:xfrm>
          <a:prstGeom prst="rect">
            <a:avLst/>
          </a:prstGeom>
        </p:spPr>
      </p:pic>
      <p:pic>
        <p:nvPicPr>
          <p:cNvPr id="11" name="Picture 10">
            <a:extLst>
              <a:ext uri="{FF2B5EF4-FFF2-40B4-BE49-F238E27FC236}">
                <a16:creationId xmlns:a16="http://schemas.microsoft.com/office/drawing/2014/main" id="{DC70432E-7211-4496-AEAC-5678754D6B66}"/>
              </a:ext>
            </a:extLst>
          </p:cNvPr>
          <p:cNvPicPr>
            <a:picLocks noChangeAspect="1"/>
          </p:cNvPicPr>
          <p:nvPr/>
        </p:nvPicPr>
        <p:blipFill rotWithShape="1">
          <a:blip r:embed="rId5"/>
          <a:srcRect r="72115"/>
          <a:stretch/>
        </p:blipFill>
        <p:spPr>
          <a:xfrm>
            <a:off x="5778450" y="1376647"/>
            <a:ext cx="1613816" cy="1489212"/>
          </a:xfrm>
          <a:prstGeom prst="rect">
            <a:avLst/>
          </a:prstGeom>
        </p:spPr>
      </p:pic>
      <p:pic>
        <p:nvPicPr>
          <p:cNvPr id="14" name="Picture 13">
            <a:extLst>
              <a:ext uri="{FF2B5EF4-FFF2-40B4-BE49-F238E27FC236}">
                <a16:creationId xmlns:a16="http://schemas.microsoft.com/office/drawing/2014/main" id="{050590F6-E57B-4A37-BC92-5581DA9F1292}"/>
              </a:ext>
            </a:extLst>
          </p:cNvPr>
          <p:cNvPicPr>
            <a:picLocks noChangeAspect="1"/>
          </p:cNvPicPr>
          <p:nvPr/>
        </p:nvPicPr>
        <p:blipFill rotWithShape="1">
          <a:blip r:embed="rId6"/>
          <a:srcRect r="69538"/>
          <a:stretch/>
        </p:blipFill>
        <p:spPr>
          <a:xfrm>
            <a:off x="451036" y="1812913"/>
            <a:ext cx="1994830" cy="3961897"/>
          </a:xfrm>
          <a:prstGeom prst="rect">
            <a:avLst/>
          </a:prstGeom>
        </p:spPr>
      </p:pic>
      <p:sp>
        <p:nvSpPr>
          <p:cNvPr id="1027" name="TextBox 1026">
            <a:extLst>
              <a:ext uri="{FF2B5EF4-FFF2-40B4-BE49-F238E27FC236}">
                <a16:creationId xmlns:a16="http://schemas.microsoft.com/office/drawing/2014/main" id="{60CB0921-832B-4AE5-A02B-7E33F74AA80F}"/>
              </a:ext>
            </a:extLst>
          </p:cNvPr>
          <p:cNvSpPr txBox="1"/>
          <p:nvPr/>
        </p:nvSpPr>
        <p:spPr>
          <a:xfrm>
            <a:off x="2768367" y="5876489"/>
            <a:ext cx="1916884" cy="553673"/>
          </a:xfrm>
          <a:prstGeom prst="rect">
            <a:avLst/>
          </a:prstGeom>
          <a:noFill/>
        </p:spPr>
        <p:txBody>
          <a:bodyPr wrap="square" rtlCol="0">
            <a:noAutofit/>
          </a:bodyPr>
          <a:lstStyle/>
          <a:p>
            <a:pPr marL="115888" indent="-115888">
              <a:spcAft>
                <a:spcPts val="600"/>
              </a:spcAft>
              <a:buFont typeface="Arial" panose="020B0604020202020204" pitchFamily="34" charset="0"/>
              <a:buChar char="•"/>
            </a:pPr>
            <a:endParaRPr lang="en-US" sz="1500" dirty="0">
              <a:solidFill>
                <a:srgbClr val="69747C"/>
              </a:solidFill>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B466629D-00C7-43C1-94F2-8657EE711DC4}"/>
              </a:ext>
            </a:extLst>
          </p:cNvPr>
          <p:cNvSpPr>
            <a:spLocks noGrp="1"/>
          </p:cNvSpPr>
          <p:nvPr>
            <p:ph type="sldNum" sz="quarter" idx="12"/>
          </p:nvPr>
        </p:nvSpPr>
        <p:spPr/>
        <p:txBody>
          <a:bodyPr/>
          <a:lstStyle/>
          <a:p>
            <a:fld id="{D3208424-F6AD-4E5C-917C-F54A0BC36660}" type="slidenum">
              <a:rPr lang="en-US" smtClean="0"/>
              <a:t>16</a:t>
            </a:fld>
            <a:endParaRPr lang="en-US"/>
          </a:p>
        </p:txBody>
      </p:sp>
    </p:spTree>
    <p:extLst>
      <p:ext uri="{BB962C8B-B14F-4D97-AF65-F5344CB8AC3E}">
        <p14:creationId xmlns:p14="http://schemas.microsoft.com/office/powerpoint/2010/main" val="249261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Activity 1: Draw an entity relationship diagram between all the tables</a:t>
            </a:r>
          </a:p>
        </p:txBody>
      </p:sp>
      <p:pic>
        <p:nvPicPr>
          <p:cNvPr id="5" name="Picture 4">
            <a:extLst>
              <a:ext uri="{FF2B5EF4-FFF2-40B4-BE49-F238E27FC236}">
                <a16:creationId xmlns:a16="http://schemas.microsoft.com/office/drawing/2014/main" id="{500EDE00-F4D5-476B-8D4D-552333620FFA}"/>
              </a:ext>
            </a:extLst>
          </p:cNvPr>
          <p:cNvPicPr>
            <a:picLocks noChangeAspect="1"/>
          </p:cNvPicPr>
          <p:nvPr/>
        </p:nvPicPr>
        <p:blipFill rotWithShape="1">
          <a:blip r:embed="rId3"/>
          <a:srcRect r="72763"/>
          <a:stretch/>
        </p:blipFill>
        <p:spPr>
          <a:xfrm>
            <a:off x="9043332" y="2220986"/>
            <a:ext cx="1702965" cy="3399983"/>
          </a:xfrm>
          <a:prstGeom prst="rect">
            <a:avLst/>
          </a:prstGeom>
        </p:spPr>
      </p:pic>
      <p:pic>
        <p:nvPicPr>
          <p:cNvPr id="7" name="Picture 6">
            <a:extLst>
              <a:ext uri="{FF2B5EF4-FFF2-40B4-BE49-F238E27FC236}">
                <a16:creationId xmlns:a16="http://schemas.microsoft.com/office/drawing/2014/main" id="{246E22AD-FA38-4B66-A4DE-D0E192390F49}"/>
              </a:ext>
            </a:extLst>
          </p:cNvPr>
          <p:cNvPicPr>
            <a:picLocks noChangeAspect="1"/>
          </p:cNvPicPr>
          <p:nvPr/>
        </p:nvPicPr>
        <p:blipFill rotWithShape="1">
          <a:blip r:embed="rId4"/>
          <a:srcRect r="72547"/>
          <a:stretch/>
        </p:blipFill>
        <p:spPr>
          <a:xfrm>
            <a:off x="5773960" y="4380306"/>
            <a:ext cx="1887568" cy="1110786"/>
          </a:xfrm>
          <a:prstGeom prst="rect">
            <a:avLst/>
          </a:prstGeom>
        </p:spPr>
      </p:pic>
      <p:pic>
        <p:nvPicPr>
          <p:cNvPr id="11" name="Picture 10">
            <a:extLst>
              <a:ext uri="{FF2B5EF4-FFF2-40B4-BE49-F238E27FC236}">
                <a16:creationId xmlns:a16="http://schemas.microsoft.com/office/drawing/2014/main" id="{DC70432E-7211-4496-AEAC-5678754D6B66}"/>
              </a:ext>
            </a:extLst>
          </p:cNvPr>
          <p:cNvPicPr>
            <a:picLocks noChangeAspect="1"/>
          </p:cNvPicPr>
          <p:nvPr/>
        </p:nvPicPr>
        <p:blipFill rotWithShape="1">
          <a:blip r:embed="rId5"/>
          <a:srcRect r="72115"/>
          <a:stretch/>
        </p:blipFill>
        <p:spPr>
          <a:xfrm>
            <a:off x="5778450" y="1376647"/>
            <a:ext cx="1613816" cy="1489212"/>
          </a:xfrm>
          <a:prstGeom prst="rect">
            <a:avLst/>
          </a:prstGeom>
        </p:spPr>
      </p:pic>
      <p:pic>
        <p:nvPicPr>
          <p:cNvPr id="14" name="Picture 13">
            <a:extLst>
              <a:ext uri="{FF2B5EF4-FFF2-40B4-BE49-F238E27FC236}">
                <a16:creationId xmlns:a16="http://schemas.microsoft.com/office/drawing/2014/main" id="{050590F6-E57B-4A37-BC92-5581DA9F1292}"/>
              </a:ext>
            </a:extLst>
          </p:cNvPr>
          <p:cNvPicPr>
            <a:picLocks noChangeAspect="1"/>
          </p:cNvPicPr>
          <p:nvPr/>
        </p:nvPicPr>
        <p:blipFill rotWithShape="1">
          <a:blip r:embed="rId6"/>
          <a:srcRect r="69538"/>
          <a:stretch/>
        </p:blipFill>
        <p:spPr>
          <a:xfrm>
            <a:off x="451036" y="1812913"/>
            <a:ext cx="1994830" cy="3961897"/>
          </a:xfrm>
          <a:prstGeom prst="rect">
            <a:avLst/>
          </a:prstGeom>
        </p:spPr>
      </p:pic>
      <p:cxnSp>
        <p:nvCxnSpPr>
          <p:cNvPr id="22" name="Straight Arrow Connector 21">
            <a:extLst>
              <a:ext uri="{FF2B5EF4-FFF2-40B4-BE49-F238E27FC236}">
                <a16:creationId xmlns:a16="http://schemas.microsoft.com/office/drawing/2014/main" id="{5F7F4E1C-4458-4CE8-A731-09E83556AE6B}"/>
              </a:ext>
            </a:extLst>
          </p:cNvPr>
          <p:cNvCxnSpPr>
            <a:cxnSpLocks/>
          </p:cNvCxnSpPr>
          <p:nvPr/>
        </p:nvCxnSpPr>
        <p:spPr>
          <a:xfrm flipV="1">
            <a:off x="2445866" y="1967218"/>
            <a:ext cx="3392872" cy="96334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CCE1003-701F-46A9-A3BC-003952DEFE8C}"/>
              </a:ext>
            </a:extLst>
          </p:cNvPr>
          <p:cNvCxnSpPr>
            <a:cxnSpLocks/>
          </p:cNvCxnSpPr>
          <p:nvPr/>
        </p:nvCxnSpPr>
        <p:spPr>
          <a:xfrm>
            <a:off x="2395058" y="3262652"/>
            <a:ext cx="3378902" cy="190916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E2C609C-3D17-4EFB-A67B-F69DE883BA7E}"/>
              </a:ext>
            </a:extLst>
          </p:cNvPr>
          <p:cNvCxnSpPr>
            <a:cxnSpLocks/>
          </p:cNvCxnSpPr>
          <p:nvPr/>
        </p:nvCxnSpPr>
        <p:spPr>
          <a:xfrm flipV="1">
            <a:off x="2445866" y="2930567"/>
            <a:ext cx="6656189" cy="1367663"/>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11868817-8CA0-443F-8CB2-A50F3A4FF9A4}"/>
              </a:ext>
            </a:extLst>
          </p:cNvPr>
          <p:cNvSpPr>
            <a:spLocks noGrp="1"/>
          </p:cNvSpPr>
          <p:nvPr>
            <p:ph type="sldNum" sz="quarter" idx="12"/>
          </p:nvPr>
        </p:nvSpPr>
        <p:spPr/>
        <p:txBody>
          <a:bodyPr/>
          <a:lstStyle/>
          <a:p>
            <a:fld id="{D3208424-F6AD-4E5C-917C-F54A0BC36660}" type="slidenum">
              <a:rPr lang="en-US" smtClean="0"/>
              <a:t>17</a:t>
            </a:fld>
            <a:endParaRPr lang="en-US"/>
          </a:p>
        </p:txBody>
      </p:sp>
    </p:spTree>
    <p:extLst>
      <p:ext uri="{BB962C8B-B14F-4D97-AF65-F5344CB8AC3E}">
        <p14:creationId xmlns:p14="http://schemas.microsoft.com/office/powerpoint/2010/main" val="181021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Database Fundamentals: Key Takeaways</a:t>
            </a:r>
          </a:p>
        </p:txBody>
      </p:sp>
      <p:grpSp>
        <p:nvGrpSpPr>
          <p:cNvPr id="18" name="Group 17">
            <a:extLst>
              <a:ext uri="{FF2B5EF4-FFF2-40B4-BE49-F238E27FC236}">
                <a16:creationId xmlns:a16="http://schemas.microsoft.com/office/drawing/2014/main" id="{FD0300DA-8E3D-4C1A-A505-AA9D44A49DD0}"/>
              </a:ext>
            </a:extLst>
          </p:cNvPr>
          <p:cNvGrpSpPr/>
          <p:nvPr/>
        </p:nvGrpSpPr>
        <p:grpSpPr>
          <a:xfrm>
            <a:off x="7521679" y="2702776"/>
            <a:ext cx="3786514" cy="3786514"/>
            <a:chOff x="7012872" y="2275935"/>
            <a:chExt cx="4223589" cy="4223589"/>
          </a:xfrm>
        </p:grpSpPr>
        <p:pic>
          <p:nvPicPr>
            <p:cNvPr id="19" name="Picture 4" descr="Image result for database icon">
              <a:extLst>
                <a:ext uri="{FF2B5EF4-FFF2-40B4-BE49-F238E27FC236}">
                  <a16:creationId xmlns:a16="http://schemas.microsoft.com/office/drawing/2014/main" id="{FF832237-2FBB-4220-A289-14AD8A2D4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2872" y="2275935"/>
              <a:ext cx="4223589" cy="422358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googly eyes png">
              <a:extLst>
                <a:ext uri="{FF2B5EF4-FFF2-40B4-BE49-F238E27FC236}">
                  <a16:creationId xmlns:a16="http://schemas.microsoft.com/office/drawing/2014/main" id="{0C24D436-3ECA-4B03-9913-CEDDAB55505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2660" y="2479739"/>
              <a:ext cx="2541815" cy="133753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Image result for mustache png">
              <a:extLst>
                <a:ext uri="{FF2B5EF4-FFF2-40B4-BE49-F238E27FC236}">
                  <a16:creationId xmlns:a16="http://schemas.microsoft.com/office/drawing/2014/main" id="{EB3A6705-D246-4D58-ACCD-A9FC494C07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7767" y="3664299"/>
              <a:ext cx="2516708" cy="1707851"/>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Speech Bubble: Rectangle 5">
            <a:extLst>
              <a:ext uri="{FF2B5EF4-FFF2-40B4-BE49-F238E27FC236}">
                <a16:creationId xmlns:a16="http://schemas.microsoft.com/office/drawing/2014/main" id="{950B3F56-2D8E-43BE-A1EC-FE2542488D8C}"/>
              </a:ext>
            </a:extLst>
          </p:cNvPr>
          <p:cNvSpPr/>
          <p:nvPr/>
        </p:nvSpPr>
        <p:spPr>
          <a:xfrm>
            <a:off x="1381432" y="1670999"/>
            <a:ext cx="5225845" cy="4139866"/>
          </a:xfrm>
          <a:prstGeom prst="wedgeRectCallout">
            <a:avLst>
              <a:gd name="adj1" fmla="val 64115"/>
              <a:gd name="adj2" fmla="val 14762"/>
            </a:avLst>
          </a:prstGeom>
          <a:ln w="57150">
            <a:prstDash val="dash"/>
          </a:ln>
        </p:spPr>
        <p:style>
          <a:lnRef idx="2">
            <a:schemeClr val="accent6"/>
          </a:lnRef>
          <a:fillRef idx="1">
            <a:schemeClr val="lt1"/>
          </a:fillRef>
          <a:effectRef idx="0">
            <a:schemeClr val="accent6"/>
          </a:effectRef>
          <a:fontRef idx="minor">
            <a:schemeClr val="dk1"/>
          </a:fontRef>
        </p:style>
        <p:txBody>
          <a:bodyPr rtlCol="0" anchor="ctr"/>
          <a:lstStyle/>
          <a:p>
            <a:pPr marL="514350" indent="-514350">
              <a:buAutoNum type="arabicPeriod"/>
            </a:pPr>
            <a:r>
              <a:rPr lang="en-US" sz="2400" dirty="0">
                <a:solidFill>
                  <a:schemeClr val="tx1"/>
                </a:solidFill>
                <a:latin typeface="+mj-lt"/>
              </a:rPr>
              <a:t>Not all tables in a database are related to each other</a:t>
            </a:r>
          </a:p>
          <a:p>
            <a:pPr marL="514350" indent="-514350">
              <a:buAutoNum type="arabicPeriod"/>
            </a:pPr>
            <a:r>
              <a:rPr lang="en-US" sz="2400" dirty="0">
                <a:solidFill>
                  <a:schemeClr val="tx1"/>
                </a:solidFill>
                <a:latin typeface="+mj-lt"/>
              </a:rPr>
              <a:t>Investigate the column names to see which tables are related to what</a:t>
            </a:r>
          </a:p>
          <a:p>
            <a:pPr marL="514350" indent="-514350">
              <a:buAutoNum type="arabicPeriod"/>
            </a:pPr>
            <a:r>
              <a:rPr lang="en-US" sz="2400" dirty="0">
                <a:solidFill>
                  <a:schemeClr val="tx1"/>
                </a:solidFill>
                <a:latin typeface="+mj-lt"/>
              </a:rPr>
              <a:t>Not all column/field names are a 1:1 match</a:t>
            </a:r>
          </a:p>
        </p:txBody>
      </p:sp>
      <p:sp>
        <p:nvSpPr>
          <p:cNvPr id="3" name="Slide Number Placeholder 2">
            <a:extLst>
              <a:ext uri="{FF2B5EF4-FFF2-40B4-BE49-F238E27FC236}">
                <a16:creationId xmlns:a16="http://schemas.microsoft.com/office/drawing/2014/main" id="{6B67FCEE-4D16-488A-9BA9-53A6CA5CB27F}"/>
              </a:ext>
            </a:extLst>
          </p:cNvPr>
          <p:cNvSpPr>
            <a:spLocks noGrp="1"/>
          </p:cNvSpPr>
          <p:nvPr>
            <p:ph type="sldNum" sz="quarter" idx="12"/>
          </p:nvPr>
        </p:nvSpPr>
        <p:spPr/>
        <p:txBody>
          <a:bodyPr/>
          <a:lstStyle/>
          <a:p>
            <a:fld id="{D3208424-F6AD-4E5C-917C-F54A0BC36660}" type="slidenum">
              <a:rPr lang="en-US" smtClean="0"/>
              <a:t>18</a:t>
            </a:fld>
            <a:endParaRPr lang="en-US"/>
          </a:p>
        </p:txBody>
      </p:sp>
    </p:spTree>
    <p:extLst>
      <p:ext uri="{BB962C8B-B14F-4D97-AF65-F5344CB8AC3E}">
        <p14:creationId xmlns:p14="http://schemas.microsoft.com/office/powerpoint/2010/main" val="114540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1402" y="3067812"/>
            <a:ext cx="11066928" cy="1034163"/>
          </a:xfrm>
        </p:spPr>
        <p:txBody>
          <a:bodyPr>
            <a:noAutofit/>
          </a:bodyPr>
          <a:lstStyle/>
          <a:p>
            <a:pPr algn="ctr"/>
            <a:br>
              <a:rPr lang="en-US" sz="6000" b="1" dirty="0">
                <a:latin typeface="+mj-lt"/>
              </a:rPr>
            </a:br>
            <a:r>
              <a:rPr lang="en-US" sz="6000" b="1" dirty="0">
                <a:solidFill>
                  <a:schemeClr val="bg1"/>
                </a:solidFill>
                <a:latin typeface="+mj-lt"/>
              </a:rPr>
              <a:t>Part 2</a:t>
            </a:r>
            <a:br>
              <a:rPr lang="en-US" sz="6000" b="1" dirty="0">
                <a:solidFill>
                  <a:schemeClr val="bg1"/>
                </a:solidFill>
                <a:latin typeface="+mj-lt"/>
              </a:rPr>
            </a:br>
            <a:r>
              <a:rPr lang="en-US" sz="6000" b="1" i="1" dirty="0">
                <a:solidFill>
                  <a:schemeClr val="bg1"/>
                </a:solidFill>
                <a:latin typeface="+mj-lt"/>
              </a:rPr>
              <a:t>DATATYPE FUNDEMENTALS</a:t>
            </a:r>
          </a:p>
        </p:txBody>
      </p:sp>
      <p:sp>
        <p:nvSpPr>
          <p:cNvPr id="3" name="Slide Number Placeholder 2">
            <a:extLst>
              <a:ext uri="{FF2B5EF4-FFF2-40B4-BE49-F238E27FC236}">
                <a16:creationId xmlns:a16="http://schemas.microsoft.com/office/drawing/2014/main" id="{10567AE7-8342-4ACC-8A43-1AF1B20CE5D4}"/>
              </a:ext>
            </a:extLst>
          </p:cNvPr>
          <p:cNvSpPr>
            <a:spLocks noGrp="1"/>
          </p:cNvSpPr>
          <p:nvPr>
            <p:ph type="sldNum" sz="quarter" idx="12"/>
          </p:nvPr>
        </p:nvSpPr>
        <p:spPr/>
        <p:txBody>
          <a:bodyPr/>
          <a:lstStyle/>
          <a:p>
            <a:fld id="{D3208424-F6AD-4E5C-917C-F54A0BC36660}" type="slidenum">
              <a:rPr lang="en-US" smtClean="0"/>
              <a:t>19</a:t>
            </a:fld>
            <a:endParaRPr lang="en-US"/>
          </a:p>
        </p:txBody>
      </p:sp>
    </p:spTree>
    <p:extLst>
      <p:ext uri="{BB962C8B-B14F-4D97-AF65-F5344CB8AC3E}">
        <p14:creationId xmlns:p14="http://schemas.microsoft.com/office/powerpoint/2010/main" val="3952849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F1223A-3F66-4123-88B2-1361B76B2AEA}"/>
              </a:ext>
            </a:extLst>
          </p:cNvPr>
          <p:cNvPicPr>
            <a:picLocks noChangeAspect="1"/>
          </p:cNvPicPr>
          <p:nvPr/>
        </p:nvPicPr>
        <p:blipFill>
          <a:blip r:embed="rId3"/>
          <a:stretch>
            <a:fillRect/>
          </a:stretch>
        </p:blipFill>
        <p:spPr>
          <a:xfrm>
            <a:off x="517491" y="729900"/>
            <a:ext cx="2929094" cy="1952730"/>
          </a:xfrm>
          <a:prstGeom prst="rect">
            <a:avLst/>
          </a:prstGeom>
        </p:spPr>
      </p:pic>
      <p:pic>
        <p:nvPicPr>
          <p:cNvPr id="8" name="Picture 7">
            <a:extLst>
              <a:ext uri="{FF2B5EF4-FFF2-40B4-BE49-F238E27FC236}">
                <a16:creationId xmlns:a16="http://schemas.microsoft.com/office/drawing/2014/main" id="{E908DB8E-F7B9-4B63-AEDD-5AA51E765AC0}"/>
              </a:ext>
            </a:extLst>
          </p:cNvPr>
          <p:cNvPicPr>
            <a:picLocks noChangeAspect="1"/>
          </p:cNvPicPr>
          <p:nvPr/>
        </p:nvPicPr>
        <p:blipFill>
          <a:blip r:embed="rId4"/>
          <a:stretch>
            <a:fillRect/>
          </a:stretch>
        </p:blipFill>
        <p:spPr>
          <a:xfrm>
            <a:off x="822340" y="3769439"/>
            <a:ext cx="4101351" cy="3017510"/>
          </a:xfrm>
          <a:prstGeom prst="rect">
            <a:avLst/>
          </a:prstGeom>
        </p:spPr>
      </p:pic>
      <p:pic>
        <p:nvPicPr>
          <p:cNvPr id="1026" name="Picture 2" descr="Image result for t-mobile">
            <a:extLst>
              <a:ext uri="{FF2B5EF4-FFF2-40B4-BE49-F238E27FC236}">
                <a16:creationId xmlns:a16="http://schemas.microsoft.com/office/drawing/2014/main" id="{5E814678-6D3A-499D-84C1-003FD7C5A3D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27076" y="907421"/>
            <a:ext cx="5570136" cy="11292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expedia">
            <a:extLst>
              <a:ext uri="{FF2B5EF4-FFF2-40B4-BE49-F238E27FC236}">
                <a16:creationId xmlns:a16="http://schemas.microsoft.com/office/drawing/2014/main" id="{096F6A0E-9585-40A8-A792-6CF687D1E4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1087" y="2600899"/>
            <a:ext cx="405765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66D7A5C-C473-427A-A5C4-05B8389E44B9}"/>
              </a:ext>
            </a:extLst>
          </p:cNvPr>
          <p:cNvPicPr>
            <a:picLocks noChangeAspect="1"/>
          </p:cNvPicPr>
          <p:nvPr/>
        </p:nvPicPr>
        <p:blipFill>
          <a:blip r:embed="rId7"/>
          <a:stretch>
            <a:fillRect/>
          </a:stretch>
        </p:blipFill>
        <p:spPr>
          <a:xfrm>
            <a:off x="8806541" y="3984170"/>
            <a:ext cx="2495341" cy="2495341"/>
          </a:xfrm>
          <a:prstGeom prst="rect">
            <a:avLst/>
          </a:prstGeom>
        </p:spPr>
      </p:pic>
      <p:sp>
        <p:nvSpPr>
          <p:cNvPr id="2" name="Slide Number Placeholder 1">
            <a:extLst>
              <a:ext uri="{FF2B5EF4-FFF2-40B4-BE49-F238E27FC236}">
                <a16:creationId xmlns:a16="http://schemas.microsoft.com/office/drawing/2014/main" id="{1A56895E-251A-4BBD-BDFC-3EDD62589A92}"/>
              </a:ext>
            </a:extLst>
          </p:cNvPr>
          <p:cNvSpPr>
            <a:spLocks noGrp="1"/>
          </p:cNvSpPr>
          <p:nvPr>
            <p:ph type="sldNum" sz="quarter" idx="12"/>
          </p:nvPr>
        </p:nvSpPr>
        <p:spPr/>
        <p:txBody>
          <a:bodyPr/>
          <a:lstStyle/>
          <a:p>
            <a:fld id="{D3208424-F6AD-4E5C-917C-F54A0BC36660}" type="slidenum">
              <a:rPr lang="en-US" smtClean="0"/>
              <a:t>2</a:t>
            </a:fld>
            <a:endParaRPr lang="en-US"/>
          </a:p>
        </p:txBody>
      </p:sp>
      <p:sp>
        <p:nvSpPr>
          <p:cNvPr id="9" name="TextBox 8">
            <a:extLst>
              <a:ext uri="{FF2B5EF4-FFF2-40B4-BE49-F238E27FC236}">
                <a16:creationId xmlns:a16="http://schemas.microsoft.com/office/drawing/2014/main" id="{AC7D1852-19FD-4007-93E6-A26CB817787C}"/>
              </a:ext>
            </a:extLst>
          </p:cNvPr>
          <p:cNvSpPr txBox="1"/>
          <p:nvPr/>
        </p:nvSpPr>
        <p:spPr>
          <a:xfrm>
            <a:off x="4519903" y="6229700"/>
            <a:ext cx="2700017" cy="369332"/>
          </a:xfrm>
          <a:prstGeom prst="rect">
            <a:avLst/>
          </a:prstGeom>
          <a:noFill/>
        </p:spPr>
        <p:txBody>
          <a:bodyPr wrap="square" rtlCol="0" anchor="t">
            <a:spAutoFit/>
          </a:bodyPr>
          <a:lstStyle/>
          <a:p>
            <a:pPr algn="ctr"/>
            <a:r>
              <a:rPr lang="en-US" b="1" i="1" dirty="0">
                <a:solidFill>
                  <a:srgbClr val="FF0000"/>
                </a:solidFill>
                <a:latin typeface="+mj-lt"/>
                <a:cs typeface="Arial"/>
              </a:rPr>
              <a:t>*And many more*</a:t>
            </a:r>
          </a:p>
        </p:txBody>
      </p:sp>
    </p:spTree>
    <p:extLst>
      <p:ext uri="{BB962C8B-B14F-4D97-AF65-F5344CB8AC3E}">
        <p14:creationId xmlns:p14="http://schemas.microsoft.com/office/powerpoint/2010/main" val="354109723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What data types are supported in SQL tables?</a:t>
            </a:r>
          </a:p>
        </p:txBody>
      </p:sp>
      <p:sp>
        <p:nvSpPr>
          <p:cNvPr id="4" name="Rectangle 3">
            <a:extLst>
              <a:ext uri="{FF2B5EF4-FFF2-40B4-BE49-F238E27FC236}">
                <a16:creationId xmlns:a16="http://schemas.microsoft.com/office/drawing/2014/main" id="{24D52F12-D602-4A22-8CC9-FE4E34AE533B}"/>
              </a:ext>
            </a:extLst>
          </p:cNvPr>
          <p:cNvSpPr/>
          <p:nvPr/>
        </p:nvSpPr>
        <p:spPr>
          <a:xfrm>
            <a:off x="1687473" y="1814053"/>
            <a:ext cx="2541639" cy="16174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BOOLEAN</a:t>
            </a:r>
          </a:p>
        </p:txBody>
      </p:sp>
      <p:sp>
        <p:nvSpPr>
          <p:cNvPr id="13" name="Rectangle 12">
            <a:extLst>
              <a:ext uri="{FF2B5EF4-FFF2-40B4-BE49-F238E27FC236}">
                <a16:creationId xmlns:a16="http://schemas.microsoft.com/office/drawing/2014/main" id="{EAF6BE7D-3567-4BD5-854E-EB2CF34DB498}"/>
              </a:ext>
            </a:extLst>
          </p:cNvPr>
          <p:cNvSpPr/>
          <p:nvPr/>
        </p:nvSpPr>
        <p:spPr>
          <a:xfrm>
            <a:off x="4478590" y="1814053"/>
            <a:ext cx="2443316" cy="16174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CHARACTER</a:t>
            </a:r>
          </a:p>
        </p:txBody>
      </p:sp>
      <p:sp>
        <p:nvSpPr>
          <p:cNvPr id="15" name="Rectangle 14">
            <a:extLst>
              <a:ext uri="{FF2B5EF4-FFF2-40B4-BE49-F238E27FC236}">
                <a16:creationId xmlns:a16="http://schemas.microsoft.com/office/drawing/2014/main" id="{82989A69-79CB-4702-B9F8-EEFB6710280E}"/>
              </a:ext>
            </a:extLst>
          </p:cNvPr>
          <p:cNvSpPr/>
          <p:nvPr/>
        </p:nvSpPr>
        <p:spPr>
          <a:xfrm>
            <a:off x="7171384" y="1814053"/>
            <a:ext cx="2169261" cy="16174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NUMERIC</a:t>
            </a:r>
          </a:p>
        </p:txBody>
      </p:sp>
      <p:sp>
        <p:nvSpPr>
          <p:cNvPr id="16" name="Rectangle 15">
            <a:extLst>
              <a:ext uri="{FF2B5EF4-FFF2-40B4-BE49-F238E27FC236}">
                <a16:creationId xmlns:a16="http://schemas.microsoft.com/office/drawing/2014/main" id="{AC45B695-2AD8-4A96-829A-69C1278F8298}"/>
              </a:ext>
            </a:extLst>
          </p:cNvPr>
          <p:cNvSpPr/>
          <p:nvPr/>
        </p:nvSpPr>
        <p:spPr>
          <a:xfrm>
            <a:off x="9590120" y="1814053"/>
            <a:ext cx="2198758" cy="16174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TEMPORAL</a:t>
            </a:r>
          </a:p>
        </p:txBody>
      </p:sp>
      <p:sp>
        <p:nvSpPr>
          <p:cNvPr id="23" name="Rectangle 22">
            <a:extLst>
              <a:ext uri="{FF2B5EF4-FFF2-40B4-BE49-F238E27FC236}">
                <a16:creationId xmlns:a16="http://schemas.microsoft.com/office/drawing/2014/main" id="{8C33868B-4F15-468E-AC50-1F941DA21534}"/>
              </a:ext>
            </a:extLst>
          </p:cNvPr>
          <p:cNvSpPr/>
          <p:nvPr/>
        </p:nvSpPr>
        <p:spPr>
          <a:xfrm>
            <a:off x="1687473" y="3583858"/>
            <a:ext cx="2541639" cy="1155290"/>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solidFill>
                  <a:schemeClr val="tx1"/>
                </a:solidFill>
                <a:latin typeface="+mj-lt"/>
              </a:rPr>
              <a:t>TRUE / FALSE / (NULL)</a:t>
            </a:r>
          </a:p>
          <a:p>
            <a:pPr algn="ctr"/>
            <a:r>
              <a:rPr lang="en-US" sz="1400" b="1" dirty="0">
                <a:solidFill>
                  <a:schemeClr val="tx1"/>
                </a:solidFill>
                <a:latin typeface="+mj-lt"/>
              </a:rPr>
              <a:t>Or</a:t>
            </a:r>
          </a:p>
          <a:p>
            <a:pPr algn="ctr"/>
            <a:r>
              <a:rPr lang="en-US" sz="1400" b="1" dirty="0">
                <a:solidFill>
                  <a:schemeClr val="tx1"/>
                </a:solidFill>
                <a:latin typeface="+mj-lt"/>
              </a:rPr>
              <a:t>1 / 0 / (NULL)</a:t>
            </a:r>
          </a:p>
        </p:txBody>
      </p:sp>
      <p:sp>
        <p:nvSpPr>
          <p:cNvPr id="24" name="Rectangle 23">
            <a:extLst>
              <a:ext uri="{FF2B5EF4-FFF2-40B4-BE49-F238E27FC236}">
                <a16:creationId xmlns:a16="http://schemas.microsoft.com/office/drawing/2014/main" id="{7B8A3883-773C-499C-A8BA-63293E1692CF}"/>
              </a:ext>
            </a:extLst>
          </p:cNvPr>
          <p:cNvSpPr/>
          <p:nvPr/>
        </p:nvSpPr>
        <p:spPr>
          <a:xfrm>
            <a:off x="4478591" y="3583858"/>
            <a:ext cx="2443316" cy="1155290"/>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200" b="1" dirty="0">
                <a:solidFill>
                  <a:schemeClr val="tx1"/>
                </a:solidFill>
                <a:latin typeface="+mj-lt"/>
              </a:rPr>
              <a:t>ABC / ABC123 / ABC 123</a:t>
            </a:r>
          </a:p>
          <a:p>
            <a:pPr algn="ctr"/>
            <a:r>
              <a:rPr lang="en-US" sz="1200" b="1" dirty="0">
                <a:solidFill>
                  <a:schemeClr val="tx1"/>
                </a:solidFill>
                <a:latin typeface="+mj-lt"/>
              </a:rPr>
              <a:t>Or</a:t>
            </a:r>
          </a:p>
          <a:p>
            <a:pPr algn="ctr"/>
            <a:r>
              <a:rPr lang="en-US" sz="1200" b="1" dirty="0">
                <a:solidFill>
                  <a:schemeClr val="tx1"/>
                </a:solidFill>
                <a:latin typeface="+mj-lt"/>
              </a:rPr>
              <a:t>(NULL)</a:t>
            </a:r>
          </a:p>
        </p:txBody>
      </p:sp>
      <p:sp>
        <p:nvSpPr>
          <p:cNvPr id="26" name="Rectangle 25">
            <a:extLst>
              <a:ext uri="{FF2B5EF4-FFF2-40B4-BE49-F238E27FC236}">
                <a16:creationId xmlns:a16="http://schemas.microsoft.com/office/drawing/2014/main" id="{58DA5224-6B7B-4413-BE07-57B84A9C0C6A}"/>
              </a:ext>
            </a:extLst>
          </p:cNvPr>
          <p:cNvSpPr/>
          <p:nvPr/>
        </p:nvSpPr>
        <p:spPr>
          <a:xfrm>
            <a:off x="7171383" y="3583858"/>
            <a:ext cx="2169261" cy="1155290"/>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solidFill>
                  <a:schemeClr val="tx1"/>
                </a:solidFill>
                <a:latin typeface="+mj-lt"/>
              </a:rPr>
              <a:t>4 / 5.1</a:t>
            </a:r>
          </a:p>
          <a:p>
            <a:pPr algn="ctr"/>
            <a:r>
              <a:rPr lang="en-US" sz="1400" b="1" dirty="0">
                <a:solidFill>
                  <a:schemeClr val="tx1"/>
                </a:solidFill>
                <a:latin typeface="+mj-lt"/>
              </a:rPr>
              <a:t>Or</a:t>
            </a:r>
          </a:p>
          <a:p>
            <a:pPr algn="ctr"/>
            <a:r>
              <a:rPr lang="en-US" sz="1400" b="1" dirty="0">
                <a:solidFill>
                  <a:schemeClr val="tx1"/>
                </a:solidFill>
                <a:latin typeface="+mj-lt"/>
              </a:rPr>
              <a:t>(NULL)</a:t>
            </a:r>
          </a:p>
        </p:txBody>
      </p:sp>
      <p:sp>
        <p:nvSpPr>
          <p:cNvPr id="27" name="Rectangle 26">
            <a:extLst>
              <a:ext uri="{FF2B5EF4-FFF2-40B4-BE49-F238E27FC236}">
                <a16:creationId xmlns:a16="http://schemas.microsoft.com/office/drawing/2014/main" id="{E66274FE-1484-441A-9144-6C065CF00475}"/>
              </a:ext>
            </a:extLst>
          </p:cNvPr>
          <p:cNvSpPr/>
          <p:nvPr/>
        </p:nvSpPr>
        <p:spPr>
          <a:xfrm>
            <a:off x="9590117" y="3583858"/>
            <a:ext cx="2198762" cy="1155290"/>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1400" b="1" dirty="0">
                <a:solidFill>
                  <a:schemeClr val="tx1"/>
                </a:solidFill>
                <a:latin typeface="+mj-lt"/>
              </a:rPr>
              <a:t>7/4/1776</a:t>
            </a:r>
          </a:p>
          <a:p>
            <a:pPr algn="ctr"/>
            <a:r>
              <a:rPr lang="en-US" sz="1400" b="1" dirty="0">
                <a:solidFill>
                  <a:schemeClr val="tx1"/>
                </a:solidFill>
                <a:latin typeface="+mj-lt"/>
              </a:rPr>
              <a:t>Or</a:t>
            </a:r>
          </a:p>
          <a:p>
            <a:pPr algn="ctr"/>
            <a:r>
              <a:rPr lang="en-US" sz="1400" b="1" dirty="0">
                <a:solidFill>
                  <a:schemeClr val="tx1"/>
                </a:solidFill>
                <a:latin typeface="+mj-lt"/>
              </a:rPr>
              <a:t>7/4/1776 23:00:12</a:t>
            </a:r>
          </a:p>
          <a:p>
            <a:pPr algn="ctr"/>
            <a:r>
              <a:rPr lang="en-US" sz="1400" b="1" dirty="0">
                <a:solidFill>
                  <a:schemeClr val="tx1"/>
                </a:solidFill>
                <a:latin typeface="+mj-lt"/>
              </a:rPr>
              <a:t>Or</a:t>
            </a:r>
          </a:p>
          <a:p>
            <a:pPr algn="ctr"/>
            <a:r>
              <a:rPr lang="en-US" sz="1400" b="1" dirty="0">
                <a:solidFill>
                  <a:schemeClr val="tx1"/>
                </a:solidFill>
                <a:latin typeface="+mj-lt"/>
              </a:rPr>
              <a:t>23:00:12 OR (NULL)</a:t>
            </a:r>
          </a:p>
        </p:txBody>
      </p:sp>
      <p:sp>
        <p:nvSpPr>
          <p:cNvPr id="29" name="Rectangle 28">
            <a:extLst>
              <a:ext uri="{FF2B5EF4-FFF2-40B4-BE49-F238E27FC236}">
                <a16:creationId xmlns:a16="http://schemas.microsoft.com/office/drawing/2014/main" id="{A52984C2-47D5-4746-9E39-9AAC50CF2A7C}"/>
              </a:ext>
            </a:extLst>
          </p:cNvPr>
          <p:cNvSpPr/>
          <p:nvPr/>
        </p:nvSpPr>
        <p:spPr>
          <a:xfrm>
            <a:off x="1687472" y="4925963"/>
            <a:ext cx="2541639" cy="722670"/>
          </a:xfrm>
          <a:prstGeom prst="rect">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US" sz="1400" b="1" dirty="0">
                <a:solidFill>
                  <a:schemeClr val="bg1"/>
                </a:solidFill>
                <a:latin typeface="+mj-lt"/>
              </a:rPr>
              <a:t>PLAYABLE</a:t>
            </a:r>
          </a:p>
        </p:txBody>
      </p:sp>
      <p:sp>
        <p:nvSpPr>
          <p:cNvPr id="30" name="Rectangle 29">
            <a:extLst>
              <a:ext uri="{FF2B5EF4-FFF2-40B4-BE49-F238E27FC236}">
                <a16:creationId xmlns:a16="http://schemas.microsoft.com/office/drawing/2014/main" id="{080DEB19-C9E1-4AD1-865A-055577E5A298}"/>
              </a:ext>
            </a:extLst>
          </p:cNvPr>
          <p:cNvSpPr/>
          <p:nvPr/>
        </p:nvSpPr>
        <p:spPr>
          <a:xfrm>
            <a:off x="4478591" y="4925963"/>
            <a:ext cx="2443316" cy="722670"/>
          </a:xfrm>
          <a:prstGeom prst="rect">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US" sz="1400" b="1" dirty="0">
                <a:solidFill>
                  <a:schemeClr val="bg1"/>
                </a:solidFill>
                <a:latin typeface="+mj-lt"/>
              </a:rPr>
              <a:t>ARTIST</a:t>
            </a:r>
          </a:p>
        </p:txBody>
      </p:sp>
      <p:sp>
        <p:nvSpPr>
          <p:cNvPr id="31" name="Rectangle 30">
            <a:extLst>
              <a:ext uri="{FF2B5EF4-FFF2-40B4-BE49-F238E27FC236}">
                <a16:creationId xmlns:a16="http://schemas.microsoft.com/office/drawing/2014/main" id="{6D294EC2-5102-464C-9D14-BBCBE1C9D1A4}"/>
              </a:ext>
            </a:extLst>
          </p:cNvPr>
          <p:cNvSpPr/>
          <p:nvPr/>
        </p:nvSpPr>
        <p:spPr>
          <a:xfrm>
            <a:off x="7171382" y="4925963"/>
            <a:ext cx="2169262" cy="722670"/>
          </a:xfrm>
          <a:prstGeom prst="rect">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US" sz="1400" b="1" dirty="0">
                <a:solidFill>
                  <a:schemeClr val="bg1"/>
                </a:solidFill>
                <a:latin typeface="+mj-lt"/>
              </a:rPr>
              <a:t>RATING</a:t>
            </a:r>
          </a:p>
        </p:txBody>
      </p:sp>
      <p:sp>
        <p:nvSpPr>
          <p:cNvPr id="32" name="Rectangle 31">
            <a:extLst>
              <a:ext uri="{FF2B5EF4-FFF2-40B4-BE49-F238E27FC236}">
                <a16:creationId xmlns:a16="http://schemas.microsoft.com/office/drawing/2014/main" id="{EBD8AE0D-E5E6-45E5-B2D9-4BB477AE8B9E}"/>
              </a:ext>
            </a:extLst>
          </p:cNvPr>
          <p:cNvSpPr/>
          <p:nvPr/>
        </p:nvSpPr>
        <p:spPr>
          <a:xfrm>
            <a:off x="9590114" y="4925963"/>
            <a:ext cx="2198763" cy="722670"/>
          </a:xfrm>
          <a:prstGeom prst="rect">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US" sz="1400" b="1" dirty="0">
                <a:solidFill>
                  <a:schemeClr val="bg1"/>
                </a:solidFill>
                <a:latin typeface="+mj-lt"/>
              </a:rPr>
              <a:t>RELEASE DATE</a:t>
            </a:r>
          </a:p>
        </p:txBody>
      </p:sp>
      <p:sp>
        <p:nvSpPr>
          <p:cNvPr id="33" name="Rectangle 32">
            <a:extLst>
              <a:ext uri="{FF2B5EF4-FFF2-40B4-BE49-F238E27FC236}">
                <a16:creationId xmlns:a16="http://schemas.microsoft.com/office/drawing/2014/main" id="{5982D1C3-78E0-450C-93FC-094501ACAD24}"/>
              </a:ext>
            </a:extLst>
          </p:cNvPr>
          <p:cNvSpPr/>
          <p:nvPr/>
        </p:nvSpPr>
        <p:spPr>
          <a:xfrm>
            <a:off x="224892" y="2261421"/>
            <a:ext cx="1284359" cy="72267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latin typeface="+mj-lt"/>
              </a:rPr>
              <a:t>DATA TYPE</a:t>
            </a:r>
          </a:p>
        </p:txBody>
      </p:sp>
      <p:sp>
        <p:nvSpPr>
          <p:cNvPr id="34" name="Rectangle 33">
            <a:extLst>
              <a:ext uri="{FF2B5EF4-FFF2-40B4-BE49-F238E27FC236}">
                <a16:creationId xmlns:a16="http://schemas.microsoft.com/office/drawing/2014/main" id="{3B59F681-A3BA-4EDB-B7CE-12E58CF11F9D}"/>
              </a:ext>
            </a:extLst>
          </p:cNvPr>
          <p:cNvSpPr/>
          <p:nvPr/>
        </p:nvSpPr>
        <p:spPr>
          <a:xfrm>
            <a:off x="224889" y="3736259"/>
            <a:ext cx="1284359" cy="722670"/>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latin typeface="+mj-lt"/>
              </a:rPr>
              <a:t>DATA Example</a:t>
            </a:r>
          </a:p>
        </p:txBody>
      </p:sp>
      <p:sp>
        <p:nvSpPr>
          <p:cNvPr id="35" name="Rectangle 34">
            <a:extLst>
              <a:ext uri="{FF2B5EF4-FFF2-40B4-BE49-F238E27FC236}">
                <a16:creationId xmlns:a16="http://schemas.microsoft.com/office/drawing/2014/main" id="{6A4C1280-B944-4DA9-955B-7A4BE9504D5F}"/>
              </a:ext>
            </a:extLst>
          </p:cNvPr>
          <p:cNvSpPr/>
          <p:nvPr/>
        </p:nvSpPr>
        <p:spPr>
          <a:xfrm>
            <a:off x="100150" y="4925963"/>
            <a:ext cx="1462582" cy="840656"/>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400" b="1" dirty="0">
                <a:solidFill>
                  <a:schemeClr val="tx1"/>
                </a:solidFill>
                <a:latin typeface="+mj-lt"/>
              </a:rPr>
              <a:t>Field/Column Example</a:t>
            </a:r>
          </a:p>
        </p:txBody>
      </p:sp>
      <p:sp>
        <p:nvSpPr>
          <p:cNvPr id="3" name="Slide Number Placeholder 2">
            <a:extLst>
              <a:ext uri="{FF2B5EF4-FFF2-40B4-BE49-F238E27FC236}">
                <a16:creationId xmlns:a16="http://schemas.microsoft.com/office/drawing/2014/main" id="{02264BF6-51F3-47D0-A6DC-AAEDEF8C375F}"/>
              </a:ext>
            </a:extLst>
          </p:cNvPr>
          <p:cNvSpPr>
            <a:spLocks noGrp="1"/>
          </p:cNvSpPr>
          <p:nvPr>
            <p:ph type="sldNum" sz="quarter" idx="12"/>
          </p:nvPr>
        </p:nvSpPr>
        <p:spPr/>
        <p:txBody>
          <a:bodyPr/>
          <a:lstStyle/>
          <a:p>
            <a:fld id="{D3208424-F6AD-4E5C-917C-F54A0BC36660}" type="slidenum">
              <a:rPr lang="en-US" smtClean="0"/>
              <a:t>20</a:t>
            </a:fld>
            <a:endParaRPr lang="en-US"/>
          </a:p>
        </p:txBody>
      </p:sp>
    </p:spTree>
    <p:extLst>
      <p:ext uri="{BB962C8B-B14F-4D97-AF65-F5344CB8AC3E}">
        <p14:creationId xmlns:p14="http://schemas.microsoft.com/office/powerpoint/2010/main" val="178728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Activity 2: Guess the data type</a:t>
            </a:r>
          </a:p>
        </p:txBody>
      </p:sp>
      <p:sp>
        <p:nvSpPr>
          <p:cNvPr id="4" name="Rectangle 3">
            <a:extLst>
              <a:ext uri="{FF2B5EF4-FFF2-40B4-BE49-F238E27FC236}">
                <a16:creationId xmlns:a16="http://schemas.microsoft.com/office/drawing/2014/main" id="{24D52F12-D602-4A22-8CC9-FE4E34AE533B}"/>
              </a:ext>
            </a:extLst>
          </p:cNvPr>
          <p:cNvSpPr/>
          <p:nvPr/>
        </p:nvSpPr>
        <p:spPr>
          <a:xfrm>
            <a:off x="1131951" y="1809137"/>
            <a:ext cx="2541639" cy="16174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BOOLEAN</a:t>
            </a:r>
          </a:p>
        </p:txBody>
      </p:sp>
      <p:sp>
        <p:nvSpPr>
          <p:cNvPr id="13" name="Rectangle 12">
            <a:extLst>
              <a:ext uri="{FF2B5EF4-FFF2-40B4-BE49-F238E27FC236}">
                <a16:creationId xmlns:a16="http://schemas.microsoft.com/office/drawing/2014/main" id="{EAF6BE7D-3567-4BD5-854E-EB2CF34DB498}"/>
              </a:ext>
            </a:extLst>
          </p:cNvPr>
          <p:cNvSpPr/>
          <p:nvPr/>
        </p:nvSpPr>
        <p:spPr>
          <a:xfrm>
            <a:off x="3923068" y="1809137"/>
            <a:ext cx="2443316" cy="16174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CHARACTER</a:t>
            </a:r>
          </a:p>
        </p:txBody>
      </p:sp>
      <p:sp>
        <p:nvSpPr>
          <p:cNvPr id="15" name="Rectangle 14">
            <a:extLst>
              <a:ext uri="{FF2B5EF4-FFF2-40B4-BE49-F238E27FC236}">
                <a16:creationId xmlns:a16="http://schemas.microsoft.com/office/drawing/2014/main" id="{82989A69-79CB-4702-B9F8-EEFB6710280E}"/>
              </a:ext>
            </a:extLst>
          </p:cNvPr>
          <p:cNvSpPr/>
          <p:nvPr/>
        </p:nvSpPr>
        <p:spPr>
          <a:xfrm>
            <a:off x="6615862" y="1809137"/>
            <a:ext cx="2169261" cy="16174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NUMERIC</a:t>
            </a:r>
          </a:p>
        </p:txBody>
      </p:sp>
      <p:sp>
        <p:nvSpPr>
          <p:cNvPr id="16" name="Rectangle 15">
            <a:extLst>
              <a:ext uri="{FF2B5EF4-FFF2-40B4-BE49-F238E27FC236}">
                <a16:creationId xmlns:a16="http://schemas.microsoft.com/office/drawing/2014/main" id="{AC45B695-2AD8-4A96-829A-69C1278F8298}"/>
              </a:ext>
            </a:extLst>
          </p:cNvPr>
          <p:cNvSpPr/>
          <p:nvPr/>
        </p:nvSpPr>
        <p:spPr>
          <a:xfrm>
            <a:off x="9034598" y="1809137"/>
            <a:ext cx="2198758" cy="16174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TEMPORAL</a:t>
            </a:r>
          </a:p>
        </p:txBody>
      </p:sp>
      <p:sp>
        <p:nvSpPr>
          <p:cNvPr id="5" name="TextBox 4">
            <a:extLst>
              <a:ext uri="{FF2B5EF4-FFF2-40B4-BE49-F238E27FC236}">
                <a16:creationId xmlns:a16="http://schemas.microsoft.com/office/drawing/2014/main" id="{05BA2CE1-3D33-4B2E-BD34-3F8C2055A76B}"/>
              </a:ext>
            </a:extLst>
          </p:cNvPr>
          <p:cNvSpPr txBox="1"/>
          <p:nvPr/>
        </p:nvSpPr>
        <p:spPr>
          <a:xfrm>
            <a:off x="1510492" y="3500280"/>
            <a:ext cx="1784555" cy="938981"/>
          </a:xfrm>
          <a:prstGeom prst="rect">
            <a:avLst/>
          </a:prstGeom>
          <a:noFill/>
        </p:spPr>
        <p:txBody>
          <a:bodyPr wrap="square" rtlCol="0">
            <a:noAutofit/>
          </a:bodyPr>
          <a:lstStyle/>
          <a:p>
            <a:pPr algn="ctr">
              <a:spcAft>
                <a:spcPts val="600"/>
              </a:spcAft>
            </a:pPr>
            <a:r>
              <a:rPr lang="en-US" sz="6000" dirty="0">
                <a:solidFill>
                  <a:srgbClr val="69747C"/>
                </a:solidFill>
                <a:latin typeface="Arial" panose="020B0604020202020204" pitchFamily="34" charset="0"/>
                <a:cs typeface="Arial" panose="020B0604020202020204" pitchFamily="34" charset="0"/>
              </a:rPr>
              <a:t>A</a:t>
            </a:r>
          </a:p>
        </p:txBody>
      </p:sp>
      <p:sp>
        <p:nvSpPr>
          <p:cNvPr id="20" name="TextBox 19">
            <a:extLst>
              <a:ext uri="{FF2B5EF4-FFF2-40B4-BE49-F238E27FC236}">
                <a16:creationId xmlns:a16="http://schemas.microsoft.com/office/drawing/2014/main" id="{08298DB3-4C79-404F-AB2C-D0B5D56DA513}"/>
              </a:ext>
            </a:extLst>
          </p:cNvPr>
          <p:cNvSpPr txBox="1"/>
          <p:nvPr/>
        </p:nvSpPr>
        <p:spPr>
          <a:xfrm>
            <a:off x="4322848" y="3500282"/>
            <a:ext cx="1784555" cy="938981"/>
          </a:xfrm>
          <a:prstGeom prst="rect">
            <a:avLst/>
          </a:prstGeom>
          <a:noFill/>
        </p:spPr>
        <p:txBody>
          <a:bodyPr wrap="square" rtlCol="0">
            <a:noAutofit/>
          </a:bodyPr>
          <a:lstStyle/>
          <a:p>
            <a:pPr algn="ctr">
              <a:spcAft>
                <a:spcPts val="600"/>
              </a:spcAft>
            </a:pPr>
            <a:r>
              <a:rPr lang="en-US" sz="6000" dirty="0">
                <a:solidFill>
                  <a:srgbClr val="69747C"/>
                </a:solidFill>
                <a:latin typeface="Arial" panose="020B0604020202020204" pitchFamily="34" charset="0"/>
                <a:cs typeface="Arial" panose="020B0604020202020204" pitchFamily="34" charset="0"/>
              </a:rPr>
              <a:t>B</a:t>
            </a:r>
          </a:p>
        </p:txBody>
      </p:sp>
      <p:sp>
        <p:nvSpPr>
          <p:cNvPr id="21" name="TextBox 20">
            <a:extLst>
              <a:ext uri="{FF2B5EF4-FFF2-40B4-BE49-F238E27FC236}">
                <a16:creationId xmlns:a16="http://schemas.microsoft.com/office/drawing/2014/main" id="{647EE04B-82FE-4071-99F4-DE9264EB6921}"/>
              </a:ext>
            </a:extLst>
          </p:cNvPr>
          <p:cNvSpPr txBox="1"/>
          <p:nvPr/>
        </p:nvSpPr>
        <p:spPr>
          <a:xfrm>
            <a:off x="6808214" y="3500281"/>
            <a:ext cx="1784555" cy="938981"/>
          </a:xfrm>
          <a:prstGeom prst="rect">
            <a:avLst/>
          </a:prstGeom>
          <a:noFill/>
        </p:spPr>
        <p:txBody>
          <a:bodyPr wrap="square" rtlCol="0">
            <a:noAutofit/>
          </a:bodyPr>
          <a:lstStyle/>
          <a:p>
            <a:pPr algn="ctr">
              <a:spcAft>
                <a:spcPts val="600"/>
              </a:spcAft>
            </a:pPr>
            <a:r>
              <a:rPr lang="en-US" sz="6000" dirty="0">
                <a:solidFill>
                  <a:srgbClr val="69747C"/>
                </a:solidFill>
                <a:latin typeface="Arial" panose="020B0604020202020204" pitchFamily="34" charset="0"/>
                <a:cs typeface="Arial" panose="020B0604020202020204" pitchFamily="34" charset="0"/>
              </a:rPr>
              <a:t>C</a:t>
            </a:r>
          </a:p>
        </p:txBody>
      </p:sp>
      <p:sp>
        <p:nvSpPr>
          <p:cNvPr id="22" name="TextBox 21">
            <a:extLst>
              <a:ext uri="{FF2B5EF4-FFF2-40B4-BE49-F238E27FC236}">
                <a16:creationId xmlns:a16="http://schemas.microsoft.com/office/drawing/2014/main" id="{0AF9031C-7383-44CB-A515-27B6952421C0}"/>
              </a:ext>
            </a:extLst>
          </p:cNvPr>
          <p:cNvSpPr txBox="1"/>
          <p:nvPr/>
        </p:nvSpPr>
        <p:spPr>
          <a:xfrm>
            <a:off x="9293580" y="3500280"/>
            <a:ext cx="1784555" cy="938981"/>
          </a:xfrm>
          <a:prstGeom prst="rect">
            <a:avLst/>
          </a:prstGeom>
          <a:noFill/>
        </p:spPr>
        <p:txBody>
          <a:bodyPr wrap="square" rtlCol="0">
            <a:noAutofit/>
          </a:bodyPr>
          <a:lstStyle/>
          <a:p>
            <a:pPr algn="ctr">
              <a:spcAft>
                <a:spcPts val="600"/>
              </a:spcAft>
            </a:pPr>
            <a:r>
              <a:rPr lang="en-US" sz="6000" dirty="0">
                <a:solidFill>
                  <a:srgbClr val="69747C"/>
                </a:solidFill>
                <a:latin typeface="Arial" panose="020B0604020202020204" pitchFamily="34" charset="0"/>
                <a:cs typeface="Arial" panose="020B0604020202020204" pitchFamily="34" charset="0"/>
              </a:rPr>
              <a:t>D</a:t>
            </a:r>
          </a:p>
        </p:txBody>
      </p:sp>
      <p:sp>
        <p:nvSpPr>
          <p:cNvPr id="3" name="Slide Number Placeholder 2">
            <a:extLst>
              <a:ext uri="{FF2B5EF4-FFF2-40B4-BE49-F238E27FC236}">
                <a16:creationId xmlns:a16="http://schemas.microsoft.com/office/drawing/2014/main" id="{D6DEDB50-82B8-4205-ADBB-6DF671FA153D}"/>
              </a:ext>
            </a:extLst>
          </p:cNvPr>
          <p:cNvSpPr>
            <a:spLocks noGrp="1"/>
          </p:cNvSpPr>
          <p:nvPr>
            <p:ph type="sldNum" sz="quarter" idx="12"/>
          </p:nvPr>
        </p:nvSpPr>
        <p:spPr/>
        <p:txBody>
          <a:bodyPr/>
          <a:lstStyle/>
          <a:p>
            <a:fld id="{D3208424-F6AD-4E5C-917C-F54A0BC36660}" type="slidenum">
              <a:rPr lang="en-US" smtClean="0"/>
              <a:t>21</a:t>
            </a:fld>
            <a:endParaRPr lang="en-US"/>
          </a:p>
        </p:txBody>
      </p:sp>
    </p:spTree>
    <p:extLst>
      <p:ext uri="{BB962C8B-B14F-4D97-AF65-F5344CB8AC3E}">
        <p14:creationId xmlns:p14="http://schemas.microsoft.com/office/powerpoint/2010/main" val="316420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Activity 2: Guess the data type</a:t>
            </a:r>
          </a:p>
        </p:txBody>
      </p:sp>
      <p:sp>
        <p:nvSpPr>
          <p:cNvPr id="4" name="Rectangle 3">
            <a:extLst>
              <a:ext uri="{FF2B5EF4-FFF2-40B4-BE49-F238E27FC236}">
                <a16:creationId xmlns:a16="http://schemas.microsoft.com/office/drawing/2014/main" id="{24D52F12-D602-4A22-8CC9-FE4E34AE533B}"/>
              </a:ext>
            </a:extLst>
          </p:cNvPr>
          <p:cNvSpPr/>
          <p:nvPr/>
        </p:nvSpPr>
        <p:spPr>
          <a:xfrm>
            <a:off x="1131951" y="1809137"/>
            <a:ext cx="2541639" cy="16174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BOOLEAN</a:t>
            </a:r>
          </a:p>
        </p:txBody>
      </p:sp>
      <p:sp>
        <p:nvSpPr>
          <p:cNvPr id="13" name="Rectangle 12">
            <a:extLst>
              <a:ext uri="{FF2B5EF4-FFF2-40B4-BE49-F238E27FC236}">
                <a16:creationId xmlns:a16="http://schemas.microsoft.com/office/drawing/2014/main" id="{EAF6BE7D-3567-4BD5-854E-EB2CF34DB498}"/>
              </a:ext>
            </a:extLst>
          </p:cNvPr>
          <p:cNvSpPr/>
          <p:nvPr/>
        </p:nvSpPr>
        <p:spPr>
          <a:xfrm>
            <a:off x="3923068" y="1809137"/>
            <a:ext cx="2443316" cy="16174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CHARACTER</a:t>
            </a:r>
          </a:p>
        </p:txBody>
      </p:sp>
      <p:sp>
        <p:nvSpPr>
          <p:cNvPr id="15" name="Rectangle 14">
            <a:extLst>
              <a:ext uri="{FF2B5EF4-FFF2-40B4-BE49-F238E27FC236}">
                <a16:creationId xmlns:a16="http://schemas.microsoft.com/office/drawing/2014/main" id="{82989A69-79CB-4702-B9F8-EEFB6710280E}"/>
              </a:ext>
            </a:extLst>
          </p:cNvPr>
          <p:cNvSpPr/>
          <p:nvPr/>
        </p:nvSpPr>
        <p:spPr>
          <a:xfrm>
            <a:off x="6615862" y="1809137"/>
            <a:ext cx="2169261" cy="16174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NUMERIC</a:t>
            </a:r>
          </a:p>
        </p:txBody>
      </p:sp>
      <p:sp>
        <p:nvSpPr>
          <p:cNvPr id="16" name="Rectangle 15">
            <a:extLst>
              <a:ext uri="{FF2B5EF4-FFF2-40B4-BE49-F238E27FC236}">
                <a16:creationId xmlns:a16="http://schemas.microsoft.com/office/drawing/2014/main" id="{AC45B695-2AD8-4A96-829A-69C1278F8298}"/>
              </a:ext>
            </a:extLst>
          </p:cNvPr>
          <p:cNvSpPr/>
          <p:nvPr/>
        </p:nvSpPr>
        <p:spPr>
          <a:xfrm>
            <a:off x="9034598" y="1809137"/>
            <a:ext cx="2198758" cy="16174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TEMPORAL</a:t>
            </a:r>
          </a:p>
        </p:txBody>
      </p:sp>
      <p:sp>
        <p:nvSpPr>
          <p:cNvPr id="23" name="Rectangle 22">
            <a:extLst>
              <a:ext uri="{FF2B5EF4-FFF2-40B4-BE49-F238E27FC236}">
                <a16:creationId xmlns:a16="http://schemas.microsoft.com/office/drawing/2014/main" id="{8C33868B-4F15-468E-AC50-1F941DA21534}"/>
              </a:ext>
            </a:extLst>
          </p:cNvPr>
          <p:cNvSpPr/>
          <p:nvPr/>
        </p:nvSpPr>
        <p:spPr>
          <a:xfrm>
            <a:off x="4713680" y="5166851"/>
            <a:ext cx="2541639" cy="1155290"/>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4400" b="1" dirty="0">
                <a:solidFill>
                  <a:schemeClr val="tx1"/>
                </a:solidFill>
                <a:latin typeface="+mj-lt"/>
              </a:rPr>
              <a:t>FALSE</a:t>
            </a:r>
          </a:p>
        </p:txBody>
      </p:sp>
      <p:sp>
        <p:nvSpPr>
          <p:cNvPr id="5" name="TextBox 4">
            <a:extLst>
              <a:ext uri="{FF2B5EF4-FFF2-40B4-BE49-F238E27FC236}">
                <a16:creationId xmlns:a16="http://schemas.microsoft.com/office/drawing/2014/main" id="{05BA2CE1-3D33-4B2E-BD34-3F8C2055A76B}"/>
              </a:ext>
            </a:extLst>
          </p:cNvPr>
          <p:cNvSpPr txBox="1"/>
          <p:nvPr/>
        </p:nvSpPr>
        <p:spPr>
          <a:xfrm>
            <a:off x="1510492" y="3500280"/>
            <a:ext cx="1784555" cy="938981"/>
          </a:xfrm>
          <a:prstGeom prst="rect">
            <a:avLst/>
          </a:prstGeom>
          <a:noFill/>
        </p:spPr>
        <p:txBody>
          <a:bodyPr wrap="square" rtlCol="0">
            <a:noAutofit/>
          </a:bodyPr>
          <a:lstStyle/>
          <a:p>
            <a:pPr algn="ctr">
              <a:spcAft>
                <a:spcPts val="600"/>
              </a:spcAft>
            </a:pPr>
            <a:r>
              <a:rPr lang="en-US" sz="6000" dirty="0">
                <a:solidFill>
                  <a:srgbClr val="69747C"/>
                </a:solidFill>
                <a:latin typeface="Arial" panose="020B0604020202020204" pitchFamily="34" charset="0"/>
                <a:cs typeface="Arial" panose="020B0604020202020204" pitchFamily="34" charset="0"/>
              </a:rPr>
              <a:t>A</a:t>
            </a:r>
          </a:p>
        </p:txBody>
      </p:sp>
      <p:sp>
        <p:nvSpPr>
          <p:cNvPr id="20" name="TextBox 19">
            <a:extLst>
              <a:ext uri="{FF2B5EF4-FFF2-40B4-BE49-F238E27FC236}">
                <a16:creationId xmlns:a16="http://schemas.microsoft.com/office/drawing/2014/main" id="{08298DB3-4C79-404F-AB2C-D0B5D56DA513}"/>
              </a:ext>
            </a:extLst>
          </p:cNvPr>
          <p:cNvSpPr txBox="1"/>
          <p:nvPr/>
        </p:nvSpPr>
        <p:spPr>
          <a:xfrm>
            <a:off x="4322848" y="3500282"/>
            <a:ext cx="1784555" cy="938981"/>
          </a:xfrm>
          <a:prstGeom prst="rect">
            <a:avLst/>
          </a:prstGeom>
          <a:noFill/>
        </p:spPr>
        <p:txBody>
          <a:bodyPr wrap="square" rtlCol="0">
            <a:noAutofit/>
          </a:bodyPr>
          <a:lstStyle/>
          <a:p>
            <a:pPr algn="ctr">
              <a:spcAft>
                <a:spcPts val="600"/>
              </a:spcAft>
            </a:pPr>
            <a:r>
              <a:rPr lang="en-US" sz="6000" dirty="0">
                <a:solidFill>
                  <a:srgbClr val="69747C"/>
                </a:solidFill>
                <a:latin typeface="Arial" panose="020B0604020202020204" pitchFamily="34" charset="0"/>
                <a:cs typeface="Arial" panose="020B0604020202020204" pitchFamily="34" charset="0"/>
              </a:rPr>
              <a:t>B</a:t>
            </a:r>
          </a:p>
        </p:txBody>
      </p:sp>
      <p:sp>
        <p:nvSpPr>
          <p:cNvPr id="21" name="TextBox 20">
            <a:extLst>
              <a:ext uri="{FF2B5EF4-FFF2-40B4-BE49-F238E27FC236}">
                <a16:creationId xmlns:a16="http://schemas.microsoft.com/office/drawing/2014/main" id="{647EE04B-82FE-4071-99F4-DE9264EB6921}"/>
              </a:ext>
            </a:extLst>
          </p:cNvPr>
          <p:cNvSpPr txBox="1"/>
          <p:nvPr/>
        </p:nvSpPr>
        <p:spPr>
          <a:xfrm>
            <a:off x="6808214" y="3500281"/>
            <a:ext cx="1784555" cy="938981"/>
          </a:xfrm>
          <a:prstGeom prst="rect">
            <a:avLst/>
          </a:prstGeom>
          <a:noFill/>
        </p:spPr>
        <p:txBody>
          <a:bodyPr wrap="square" rtlCol="0">
            <a:noAutofit/>
          </a:bodyPr>
          <a:lstStyle/>
          <a:p>
            <a:pPr algn="ctr">
              <a:spcAft>
                <a:spcPts val="600"/>
              </a:spcAft>
            </a:pPr>
            <a:r>
              <a:rPr lang="en-US" sz="6000" dirty="0">
                <a:solidFill>
                  <a:srgbClr val="69747C"/>
                </a:solidFill>
                <a:latin typeface="Arial" panose="020B0604020202020204" pitchFamily="34" charset="0"/>
                <a:cs typeface="Arial" panose="020B0604020202020204" pitchFamily="34" charset="0"/>
              </a:rPr>
              <a:t>C</a:t>
            </a:r>
          </a:p>
        </p:txBody>
      </p:sp>
      <p:sp>
        <p:nvSpPr>
          <p:cNvPr id="22" name="TextBox 21">
            <a:extLst>
              <a:ext uri="{FF2B5EF4-FFF2-40B4-BE49-F238E27FC236}">
                <a16:creationId xmlns:a16="http://schemas.microsoft.com/office/drawing/2014/main" id="{0AF9031C-7383-44CB-A515-27B6952421C0}"/>
              </a:ext>
            </a:extLst>
          </p:cNvPr>
          <p:cNvSpPr txBox="1"/>
          <p:nvPr/>
        </p:nvSpPr>
        <p:spPr>
          <a:xfrm>
            <a:off x="9293580" y="3500280"/>
            <a:ext cx="1784555" cy="938981"/>
          </a:xfrm>
          <a:prstGeom prst="rect">
            <a:avLst/>
          </a:prstGeom>
          <a:noFill/>
        </p:spPr>
        <p:txBody>
          <a:bodyPr wrap="square" rtlCol="0">
            <a:noAutofit/>
          </a:bodyPr>
          <a:lstStyle/>
          <a:p>
            <a:pPr algn="ctr">
              <a:spcAft>
                <a:spcPts val="600"/>
              </a:spcAft>
            </a:pPr>
            <a:r>
              <a:rPr lang="en-US" sz="6000" dirty="0">
                <a:solidFill>
                  <a:srgbClr val="69747C"/>
                </a:solidFill>
                <a:latin typeface="Arial" panose="020B0604020202020204" pitchFamily="34" charset="0"/>
                <a:cs typeface="Arial" panose="020B0604020202020204" pitchFamily="34" charset="0"/>
              </a:rPr>
              <a:t>D</a:t>
            </a:r>
          </a:p>
        </p:txBody>
      </p:sp>
      <p:sp>
        <p:nvSpPr>
          <p:cNvPr id="3" name="Slide Number Placeholder 2">
            <a:extLst>
              <a:ext uri="{FF2B5EF4-FFF2-40B4-BE49-F238E27FC236}">
                <a16:creationId xmlns:a16="http://schemas.microsoft.com/office/drawing/2014/main" id="{B9CA1769-0F06-47B5-ADD7-A47B79543CB5}"/>
              </a:ext>
            </a:extLst>
          </p:cNvPr>
          <p:cNvSpPr>
            <a:spLocks noGrp="1"/>
          </p:cNvSpPr>
          <p:nvPr>
            <p:ph type="sldNum" sz="quarter" idx="12"/>
          </p:nvPr>
        </p:nvSpPr>
        <p:spPr/>
        <p:txBody>
          <a:bodyPr/>
          <a:lstStyle/>
          <a:p>
            <a:fld id="{D3208424-F6AD-4E5C-917C-F54A0BC36660}" type="slidenum">
              <a:rPr lang="en-US" smtClean="0"/>
              <a:t>22</a:t>
            </a:fld>
            <a:endParaRPr lang="en-US"/>
          </a:p>
        </p:txBody>
      </p:sp>
    </p:spTree>
    <p:extLst>
      <p:ext uri="{BB962C8B-B14F-4D97-AF65-F5344CB8AC3E}">
        <p14:creationId xmlns:p14="http://schemas.microsoft.com/office/powerpoint/2010/main" val="122614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Activity 2: Guess the data type</a:t>
            </a:r>
          </a:p>
        </p:txBody>
      </p:sp>
      <p:sp>
        <p:nvSpPr>
          <p:cNvPr id="4" name="Rectangle 3">
            <a:extLst>
              <a:ext uri="{FF2B5EF4-FFF2-40B4-BE49-F238E27FC236}">
                <a16:creationId xmlns:a16="http://schemas.microsoft.com/office/drawing/2014/main" id="{24D52F12-D602-4A22-8CC9-FE4E34AE533B}"/>
              </a:ext>
            </a:extLst>
          </p:cNvPr>
          <p:cNvSpPr/>
          <p:nvPr/>
        </p:nvSpPr>
        <p:spPr>
          <a:xfrm>
            <a:off x="1131951" y="1809137"/>
            <a:ext cx="2541639" cy="16174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BOOLEAN</a:t>
            </a:r>
          </a:p>
        </p:txBody>
      </p:sp>
      <p:sp>
        <p:nvSpPr>
          <p:cNvPr id="13" name="Rectangle 12">
            <a:extLst>
              <a:ext uri="{FF2B5EF4-FFF2-40B4-BE49-F238E27FC236}">
                <a16:creationId xmlns:a16="http://schemas.microsoft.com/office/drawing/2014/main" id="{EAF6BE7D-3567-4BD5-854E-EB2CF34DB498}"/>
              </a:ext>
            </a:extLst>
          </p:cNvPr>
          <p:cNvSpPr/>
          <p:nvPr/>
        </p:nvSpPr>
        <p:spPr>
          <a:xfrm>
            <a:off x="3923068" y="1809137"/>
            <a:ext cx="2443316" cy="16174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CHARACTER</a:t>
            </a:r>
          </a:p>
        </p:txBody>
      </p:sp>
      <p:sp>
        <p:nvSpPr>
          <p:cNvPr id="15" name="Rectangle 14">
            <a:extLst>
              <a:ext uri="{FF2B5EF4-FFF2-40B4-BE49-F238E27FC236}">
                <a16:creationId xmlns:a16="http://schemas.microsoft.com/office/drawing/2014/main" id="{82989A69-79CB-4702-B9F8-EEFB6710280E}"/>
              </a:ext>
            </a:extLst>
          </p:cNvPr>
          <p:cNvSpPr/>
          <p:nvPr/>
        </p:nvSpPr>
        <p:spPr>
          <a:xfrm>
            <a:off x="6615862" y="1809137"/>
            <a:ext cx="2169261" cy="16174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NUMERIC</a:t>
            </a:r>
          </a:p>
        </p:txBody>
      </p:sp>
      <p:sp>
        <p:nvSpPr>
          <p:cNvPr id="16" name="Rectangle 15">
            <a:extLst>
              <a:ext uri="{FF2B5EF4-FFF2-40B4-BE49-F238E27FC236}">
                <a16:creationId xmlns:a16="http://schemas.microsoft.com/office/drawing/2014/main" id="{AC45B695-2AD8-4A96-829A-69C1278F8298}"/>
              </a:ext>
            </a:extLst>
          </p:cNvPr>
          <p:cNvSpPr/>
          <p:nvPr/>
        </p:nvSpPr>
        <p:spPr>
          <a:xfrm>
            <a:off x="9034598" y="1809137"/>
            <a:ext cx="2198758" cy="16174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TEMPORAL</a:t>
            </a:r>
          </a:p>
        </p:txBody>
      </p:sp>
      <p:sp>
        <p:nvSpPr>
          <p:cNvPr id="23" name="Rectangle 22">
            <a:extLst>
              <a:ext uri="{FF2B5EF4-FFF2-40B4-BE49-F238E27FC236}">
                <a16:creationId xmlns:a16="http://schemas.microsoft.com/office/drawing/2014/main" id="{8C33868B-4F15-468E-AC50-1F941DA21534}"/>
              </a:ext>
            </a:extLst>
          </p:cNvPr>
          <p:cNvSpPr/>
          <p:nvPr/>
        </p:nvSpPr>
        <p:spPr>
          <a:xfrm>
            <a:off x="4713680" y="5166851"/>
            <a:ext cx="2541639" cy="1155290"/>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4400" b="1" dirty="0">
                <a:solidFill>
                  <a:schemeClr val="tx1"/>
                </a:solidFill>
                <a:latin typeface="+mj-lt"/>
              </a:rPr>
              <a:t>FALSE</a:t>
            </a:r>
          </a:p>
        </p:txBody>
      </p:sp>
      <p:sp>
        <p:nvSpPr>
          <p:cNvPr id="5" name="TextBox 4">
            <a:extLst>
              <a:ext uri="{FF2B5EF4-FFF2-40B4-BE49-F238E27FC236}">
                <a16:creationId xmlns:a16="http://schemas.microsoft.com/office/drawing/2014/main" id="{05BA2CE1-3D33-4B2E-BD34-3F8C2055A76B}"/>
              </a:ext>
            </a:extLst>
          </p:cNvPr>
          <p:cNvSpPr txBox="1"/>
          <p:nvPr/>
        </p:nvSpPr>
        <p:spPr>
          <a:xfrm>
            <a:off x="1510492" y="3500280"/>
            <a:ext cx="1784555" cy="938981"/>
          </a:xfrm>
          <a:prstGeom prst="rect">
            <a:avLst/>
          </a:prstGeom>
          <a:noFill/>
        </p:spPr>
        <p:txBody>
          <a:bodyPr wrap="square" rtlCol="0">
            <a:noAutofit/>
          </a:bodyPr>
          <a:lstStyle/>
          <a:p>
            <a:pPr algn="ctr">
              <a:spcAft>
                <a:spcPts val="600"/>
              </a:spcAft>
            </a:pPr>
            <a:r>
              <a:rPr lang="en-US" sz="6000" dirty="0">
                <a:solidFill>
                  <a:srgbClr val="69747C"/>
                </a:solidFill>
                <a:latin typeface="Arial" panose="020B0604020202020204" pitchFamily="34" charset="0"/>
                <a:cs typeface="Arial" panose="020B0604020202020204" pitchFamily="34" charset="0"/>
              </a:rPr>
              <a:t>A</a:t>
            </a:r>
          </a:p>
        </p:txBody>
      </p:sp>
      <p:sp>
        <p:nvSpPr>
          <p:cNvPr id="20" name="TextBox 19">
            <a:extLst>
              <a:ext uri="{FF2B5EF4-FFF2-40B4-BE49-F238E27FC236}">
                <a16:creationId xmlns:a16="http://schemas.microsoft.com/office/drawing/2014/main" id="{08298DB3-4C79-404F-AB2C-D0B5D56DA513}"/>
              </a:ext>
            </a:extLst>
          </p:cNvPr>
          <p:cNvSpPr txBox="1"/>
          <p:nvPr/>
        </p:nvSpPr>
        <p:spPr>
          <a:xfrm>
            <a:off x="4322848" y="3500282"/>
            <a:ext cx="1784555" cy="938981"/>
          </a:xfrm>
          <a:prstGeom prst="rect">
            <a:avLst/>
          </a:prstGeom>
          <a:noFill/>
        </p:spPr>
        <p:txBody>
          <a:bodyPr wrap="square" rtlCol="0">
            <a:noAutofit/>
          </a:bodyPr>
          <a:lstStyle/>
          <a:p>
            <a:pPr algn="ctr">
              <a:spcAft>
                <a:spcPts val="600"/>
              </a:spcAft>
            </a:pPr>
            <a:r>
              <a:rPr lang="en-US" sz="6000" dirty="0">
                <a:solidFill>
                  <a:srgbClr val="FF0000"/>
                </a:solidFill>
                <a:latin typeface="Arial" panose="020B0604020202020204" pitchFamily="34" charset="0"/>
                <a:cs typeface="Arial" panose="020B0604020202020204" pitchFamily="34" charset="0"/>
              </a:rPr>
              <a:t>B</a:t>
            </a:r>
          </a:p>
        </p:txBody>
      </p:sp>
      <p:sp>
        <p:nvSpPr>
          <p:cNvPr id="21" name="TextBox 20">
            <a:extLst>
              <a:ext uri="{FF2B5EF4-FFF2-40B4-BE49-F238E27FC236}">
                <a16:creationId xmlns:a16="http://schemas.microsoft.com/office/drawing/2014/main" id="{647EE04B-82FE-4071-99F4-DE9264EB6921}"/>
              </a:ext>
            </a:extLst>
          </p:cNvPr>
          <p:cNvSpPr txBox="1"/>
          <p:nvPr/>
        </p:nvSpPr>
        <p:spPr>
          <a:xfrm>
            <a:off x="6808214" y="3500281"/>
            <a:ext cx="1784555" cy="938981"/>
          </a:xfrm>
          <a:prstGeom prst="rect">
            <a:avLst/>
          </a:prstGeom>
          <a:noFill/>
        </p:spPr>
        <p:txBody>
          <a:bodyPr wrap="square" rtlCol="0">
            <a:noAutofit/>
          </a:bodyPr>
          <a:lstStyle/>
          <a:p>
            <a:pPr algn="ctr">
              <a:spcAft>
                <a:spcPts val="600"/>
              </a:spcAft>
            </a:pPr>
            <a:r>
              <a:rPr lang="en-US" sz="6000" dirty="0">
                <a:solidFill>
                  <a:srgbClr val="69747C"/>
                </a:solidFill>
                <a:latin typeface="Arial" panose="020B0604020202020204" pitchFamily="34" charset="0"/>
                <a:cs typeface="Arial" panose="020B0604020202020204" pitchFamily="34" charset="0"/>
              </a:rPr>
              <a:t>C</a:t>
            </a:r>
          </a:p>
        </p:txBody>
      </p:sp>
      <p:sp>
        <p:nvSpPr>
          <p:cNvPr id="22" name="TextBox 21">
            <a:extLst>
              <a:ext uri="{FF2B5EF4-FFF2-40B4-BE49-F238E27FC236}">
                <a16:creationId xmlns:a16="http://schemas.microsoft.com/office/drawing/2014/main" id="{0AF9031C-7383-44CB-A515-27B6952421C0}"/>
              </a:ext>
            </a:extLst>
          </p:cNvPr>
          <p:cNvSpPr txBox="1"/>
          <p:nvPr/>
        </p:nvSpPr>
        <p:spPr>
          <a:xfrm>
            <a:off x="9293580" y="3500280"/>
            <a:ext cx="1784555" cy="938981"/>
          </a:xfrm>
          <a:prstGeom prst="rect">
            <a:avLst/>
          </a:prstGeom>
          <a:noFill/>
        </p:spPr>
        <p:txBody>
          <a:bodyPr wrap="square" rtlCol="0">
            <a:noAutofit/>
          </a:bodyPr>
          <a:lstStyle/>
          <a:p>
            <a:pPr algn="ctr">
              <a:spcAft>
                <a:spcPts val="600"/>
              </a:spcAft>
            </a:pPr>
            <a:r>
              <a:rPr lang="en-US" sz="6000" dirty="0">
                <a:solidFill>
                  <a:srgbClr val="69747C"/>
                </a:solidFill>
                <a:latin typeface="Arial" panose="020B0604020202020204" pitchFamily="34" charset="0"/>
                <a:cs typeface="Arial" panose="020B0604020202020204" pitchFamily="34" charset="0"/>
              </a:rPr>
              <a:t>D</a:t>
            </a:r>
          </a:p>
        </p:txBody>
      </p:sp>
      <p:pic>
        <p:nvPicPr>
          <p:cNvPr id="6" name="Picture 5">
            <a:extLst>
              <a:ext uri="{FF2B5EF4-FFF2-40B4-BE49-F238E27FC236}">
                <a16:creationId xmlns:a16="http://schemas.microsoft.com/office/drawing/2014/main" id="{72B2B8FA-6FED-46A2-819B-003C5E3E6043}"/>
              </a:ext>
            </a:extLst>
          </p:cNvPr>
          <p:cNvPicPr>
            <a:picLocks noChangeAspect="1"/>
          </p:cNvPicPr>
          <p:nvPr/>
        </p:nvPicPr>
        <p:blipFill>
          <a:blip r:embed="rId3"/>
          <a:stretch>
            <a:fillRect/>
          </a:stretch>
        </p:blipFill>
        <p:spPr>
          <a:xfrm>
            <a:off x="309716" y="4974374"/>
            <a:ext cx="3932442" cy="1399080"/>
          </a:xfrm>
          <a:prstGeom prst="rect">
            <a:avLst/>
          </a:prstGeom>
        </p:spPr>
      </p:pic>
      <p:pic>
        <p:nvPicPr>
          <p:cNvPr id="1026" name="Picture 2" descr="Image result for check mark">
            <a:extLst>
              <a:ext uri="{FF2B5EF4-FFF2-40B4-BE49-F238E27FC236}">
                <a16:creationId xmlns:a16="http://schemas.microsoft.com/office/drawing/2014/main" id="{55949D0B-9CCA-4B1F-AB7B-650D32C6B3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1369" y="4332339"/>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C4E428E2-990B-4382-B606-33B6EDC8302E}"/>
              </a:ext>
            </a:extLst>
          </p:cNvPr>
          <p:cNvSpPr>
            <a:spLocks noGrp="1"/>
          </p:cNvSpPr>
          <p:nvPr>
            <p:ph type="sldNum" sz="quarter" idx="12"/>
          </p:nvPr>
        </p:nvSpPr>
        <p:spPr/>
        <p:txBody>
          <a:bodyPr/>
          <a:lstStyle/>
          <a:p>
            <a:fld id="{D3208424-F6AD-4E5C-917C-F54A0BC36660}" type="slidenum">
              <a:rPr lang="en-US" smtClean="0"/>
              <a:t>23</a:t>
            </a:fld>
            <a:endParaRPr lang="en-US"/>
          </a:p>
        </p:txBody>
      </p:sp>
    </p:spTree>
    <p:extLst>
      <p:ext uri="{BB962C8B-B14F-4D97-AF65-F5344CB8AC3E}">
        <p14:creationId xmlns:p14="http://schemas.microsoft.com/office/powerpoint/2010/main" val="202647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Activity 2: Guess the data type</a:t>
            </a:r>
          </a:p>
        </p:txBody>
      </p:sp>
      <p:sp>
        <p:nvSpPr>
          <p:cNvPr id="4" name="Rectangle 3">
            <a:extLst>
              <a:ext uri="{FF2B5EF4-FFF2-40B4-BE49-F238E27FC236}">
                <a16:creationId xmlns:a16="http://schemas.microsoft.com/office/drawing/2014/main" id="{24D52F12-D602-4A22-8CC9-FE4E34AE533B}"/>
              </a:ext>
            </a:extLst>
          </p:cNvPr>
          <p:cNvSpPr/>
          <p:nvPr/>
        </p:nvSpPr>
        <p:spPr>
          <a:xfrm>
            <a:off x="1131951" y="1809137"/>
            <a:ext cx="2541639" cy="16174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BOOLEAN</a:t>
            </a:r>
          </a:p>
        </p:txBody>
      </p:sp>
      <p:sp>
        <p:nvSpPr>
          <p:cNvPr id="13" name="Rectangle 12">
            <a:extLst>
              <a:ext uri="{FF2B5EF4-FFF2-40B4-BE49-F238E27FC236}">
                <a16:creationId xmlns:a16="http://schemas.microsoft.com/office/drawing/2014/main" id="{EAF6BE7D-3567-4BD5-854E-EB2CF34DB498}"/>
              </a:ext>
            </a:extLst>
          </p:cNvPr>
          <p:cNvSpPr/>
          <p:nvPr/>
        </p:nvSpPr>
        <p:spPr>
          <a:xfrm>
            <a:off x="3923068" y="1809137"/>
            <a:ext cx="2443316" cy="16174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CHARACTER</a:t>
            </a:r>
          </a:p>
        </p:txBody>
      </p:sp>
      <p:sp>
        <p:nvSpPr>
          <p:cNvPr id="15" name="Rectangle 14">
            <a:extLst>
              <a:ext uri="{FF2B5EF4-FFF2-40B4-BE49-F238E27FC236}">
                <a16:creationId xmlns:a16="http://schemas.microsoft.com/office/drawing/2014/main" id="{82989A69-79CB-4702-B9F8-EEFB6710280E}"/>
              </a:ext>
            </a:extLst>
          </p:cNvPr>
          <p:cNvSpPr/>
          <p:nvPr/>
        </p:nvSpPr>
        <p:spPr>
          <a:xfrm>
            <a:off x="6615862" y="1809137"/>
            <a:ext cx="2169261" cy="16174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NUMERIC</a:t>
            </a:r>
          </a:p>
        </p:txBody>
      </p:sp>
      <p:sp>
        <p:nvSpPr>
          <p:cNvPr id="16" name="Rectangle 15">
            <a:extLst>
              <a:ext uri="{FF2B5EF4-FFF2-40B4-BE49-F238E27FC236}">
                <a16:creationId xmlns:a16="http://schemas.microsoft.com/office/drawing/2014/main" id="{AC45B695-2AD8-4A96-829A-69C1278F8298}"/>
              </a:ext>
            </a:extLst>
          </p:cNvPr>
          <p:cNvSpPr/>
          <p:nvPr/>
        </p:nvSpPr>
        <p:spPr>
          <a:xfrm>
            <a:off x="9034598" y="1809137"/>
            <a:ext cx="2198758" cy="16174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TEMPORAL</a:t>
            </a:r>
          </a:p>
        </p:txBody>
      </p:sp>
      <p:sp>
        <p:nvSpPr>
          <p:cNvPr id="23" name="Rectangle 22">
            <a:extLst>
              <a:ext uri="{FF2B5EF4-FFF2-40B4-BE49-F238E27FC236}">
                <a16:creationId xmlns:a16="http://schemas.microsoft.com/office/drawing/2014/main" id="{8C33868B-4F15-468E-AC50-1F941DA21534}"/>
              </a:ext>
            </a:extLst>
          </p:cNvPr>
          <p:cNvSpPr/>
          <p:nvPr/>
        </p:nvSpPr>
        <p:spPr>
          <a:xfrm>
            <a:off x="3928932" y="5142271"/>
            <a:ext cx="3771559" cy="1155290"/>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4400" b="1" dirty="0">
                <a:solidFill>
                  <a:schemeClr val="tx1"/>
                </a:solidFill>
                <a:latin typeface="+mj-lt"/>
              </a:rPr>
              <a:t>311</a:t>
            </a:r>
          </a:p>
        </p:txBody>
      </p:sp>
      <p:sp>
        <p:nvSpPr>
          <p:cNvPr id="5" name="TextBox 4">
            <a:extLst>
              <a:ext uri="{FF2B5EF4-FFF2-40B4-BE49-F238E27FC236}">
                <a16:creationId xmlns:a16="http://schemas.microsoft.com/office/drawing/2014/main" id="{05BA2CE1-3D33-4B2E-BD34-3F8C2055A76B}"/>
              </a:ext>
            </a:extLst>
          </p:cNvPr>
          <p:cNvSpPr txBox="1"/>
          <p:nvPr/>
        </p:nvSpPr>
        <p:spPr>
          <a:xfrm>
            <a:off x="1510492" y="3500280"/>
            <a:ext cx="1784555" cy="938981"/>
          </a:xfrm>
          <a:prstGeom prst="rect">
            <a:avLst/>
          </a:prstGeom>
          <a:noFill/>
        </p:spPr>
        <p:txBody>
          <a:bodyPr wrap="square" rtlCol="0">
            <a:noAutofit/>
          </a:bodyPr>
          <a:lstStyle/>
          <a:p>
            <a:pPr algn="ctr">
              <a:spcAft>
                <a:spcPts val="600"/>
              </a:spcAft>
            </a:pPr>
            <a:r>
              <a:rPr lang="en-US" sz="6000" dirty="0">
                <a:solidFill>
                  <a:srgbClr val="69747C"/>
                </a:solidFill>
                <a:latin typeface="Arial" panose="020B0604020202020204" pitchFamily="34" charset="0"/>
                <a:cs typeface="Arial" panose="020B0604020202020204" pitchFamily="34" charset="0"/>
              </a:rPr>
              <a:t>A</a:t>
            </a:r>
          </a:p>
        </p:txBody>
      </p:sp>
      <p:sp>
        <p:nvSpPr>
          <p:cNvPr id="20" name="TextBox 19">
            <a:extLst>
              <a:ext uri="{FF2B5EF4-FFF2-40B4-BE49-F238E27FC236}">
                <a16:creationId xmlns:a16="http://schemas.microsoft.com/office/drawing/2014/main" id="{08298DB3-4C79-404F-AB2C-D0B5D56DA513}"/>
              </a:ext>
            </a:extLst>
          </p:cNvPr>
          <p:cNvSpPr txBox="1"/>
          <p:nvPr/>
        </p:nvSpPr>
        <p:spPr>
          <a:xfrm>
            <a:off x="4322848" y="3500282"/>
            <a:ext cx="1784555" cy="938981"/>
          </a:xfrm>
          <a:prstGeom prst="rect">
            <a:avLst/>
          </a:prstGeom>
          <a:noFill/>
        </p:spPr>
        <p:txBody>
          <a:bodyPr wrap="square" rtlCol="0">
            <a:noAutofit/>
          </a:bodyPr>
          <a:lstStyle/>
          <a:p>
            <a:pPr algn="ctr">
              <a:spcAft>
                <a:spcPts val="600"/>
              </a:spcAft>
            </a:pPr>
            <a:r>
              <a:rPr lang="en-US" sz="6000" dirty="0">
                <a:solidFill>
                  <a:srgbClr val="69747C"/>
                </a:solidFill>
                <a:latin typeface="Arial" panose="020B0604020202020204" pitchFamily="34" charset="0"/>
                <a:cs typeface="Arial" panose="020B0604020202020204" pitchFamily="34" charset="0"/>
              </a:rPr>
              <a:t>B</a:t>
            </a:r>
          </a:p>
        </p:txBody>
      </p:sp>
      <p:sp>
        <p:nvSpPr>
          <p:cNvPr id="21" name="TextBox 20">
            <a:extLst>
              <a:ext uri="{FF2B5EF4-FFF2-40B4-BE49-F238E27FC236}">
                <a16:creationId xmlns:a16="http://schemas.microsoft.com/office/drawing/2014/main" id="{647EE04B-82FE-4071-99F4-DE9264EB6921}"/>
              </a:ext>
            </a:extLst>
          </p:cNvPr>
          <p:cNvSpPr txBox="1"/>
          <p:nvPr/>
        </p:nvSpPr>
        <p:spPr>
          <a:xfrm>
            <a:off x="6808214" y="3500281"/>
            <a:ext cx="1784555" cy="938981"/>
          </a:xfrm>
          <a:prstGeom prst="rect">
            <a:avLst/>
          </a:prstGeom>
          <a:noFill/>
        </p:spPr>
        <p:txBody>
          <a:bodyPr wrap="square" rtlCol="0">
            <a:noAutofit/>
          </a:bodyPr>
          <a:lstStyle/>
          <a:p>
            <a:pPr algn="ctr">
              <a:spcAft>
                <a:spcPts val="600"/>
              </a:spcAft>
            </a:pPr>
            <a:r>
              <a:rPr lang="en-US" sz="6000" dirty="0">
                <a:solidFill>
                  <a:srgbClr val="69747C"/>
                </a:solidFill>
                <a:latin typeface="Arial" panose="020B0604020202020204" pitchFamily="34" charset="0"/>
                <a:cs typeface="Arial" panose="020B0604020202020204" pitchFamily="34" charset="0"/>
              </a:rPr>
              <a:t>C</a:t>
            </a:r>
          </a:p>
        </p:txBody>
      </p:sp>
      <p:sp>
        <p:nvSpPr>
          <p:cNvPr id="22" name="TextBox 21">
            <a:extLst>
              <a:ext uri="{FF2B5EF4-FFF2-40B4-BE49-F238E27FC236}">
                <a16:creationId xmlns:a16="http://schemas.microsoft.com/office/drawing/2014/main" id="{0AF9031C-7383-44CB-A515-27B6952421C0}"/>
              </a:ext>
            </a:extLst>
          </p:cNvPr>
          <p:cNvSpPr txBox="1"/>
          <p:nvPr/>
        </p:nvSpPr>
        <p:spPr>
          <a:xfrm>
            <a:off x="9293580" y="3500280"/>
            <a:ext cx="1784555" cy="938981"/>
          </a:xfrm>
          <a:prstGeom prst="rect">
            <a:avLst/>
          </a:prstGeom>
          <a:noFill/>
        </p:spPr>
        <p:txBody>
          <a:bodyPr wrap="square" rtlCol="0">
            <a:noAutofit/>
          </a:bodyPr>
          <a:lstStyle/>
          <a:p>
            <a:pPr algn="ctr">
              <a:spcAft>
                <a:spcPts val="600"/>
              </a:spcAft>
            </a:pPr>
            <a:r>
              <a:rPr lang="en-US" sz="6000" dirty="0">
                <a:solidFill>
                  <a:srgbClr val="69747C"/>
                </a:solidFill>
                <a:latin typeface="Arial" panose="020B0604020202020204" pitchFamily="34" charset="0"/>
                <a:cs typeface="Arial" panose="020B0604020202020204" pitchFamily="34" charset="0"/>
              </a:rPr>
              <a:t>D</a:t>
            </a:r>
          </a:p>
        </p:txBody>
      </p:sp>
      <p:sp>
        <p:nvSpPr>
          <p:cNvPr id="3" name="Slide Number Placeholder 2">
            <a:extLst>
              <a:ext uri="{FF2B5EF4-FFF2-40B4-BE49-F238E27FC236}">
                <a16:creationId xmlns:a16="http://schemas.microsoft.com/office/drawing/2014/main" id="{CE07D3D6-EBDD-4658-99F1-8942F0C3085E}"/>
              </a:ext>
            </a:extLst>
          </p:cNvPr>
          <p:cNvSpPr>
            <a:spLocks noGrp="1"/>
          </p:cNvSpPr>
          <p:nvPr>
            <p:ph type="sldNum" sz="quarter" idx="12"/>
          </p:nvPr>
        </p:nvSpPr>
        <p:spPr/>
        <p:txBody>
          <a:bodyPr/>
          <a:lstStyle/>
          <a:p>
            <a:fld id="{D3208424-F6AD-4E5C-917C-F54A0BC36660}" type="slidenum">
              <a:rPr lang="en-US" smtClean="0"/>
              <a:t>24</a:t>
            </a:fld>
            <a:endParaRPr lang="en-US"/>
          </a:p>
        </p:txBody>
      </p:sp>
    </p:spTree>
    <p:extLst>
      <p:ext uri="{BB962C8B-B14F-4D97-AF65-F5344CB8AC3E}">
        <p14:creationId xmlns:p14="http://schemas.microsoft.com/office/powerpoint/2010/main" val="384751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Activity 2: Guess the data type</a:t>
            </a:r>
          </a:p>
        </p:txBody>
      </p:sp>
      <p:sp>
        <p:nvSpPr>
          <p:cNvPr id="4" name="Rectangle 3">
            <a:extLst>
              <a:ext uri="{FF2B5EF4-FFF2-40B4-BE49-F238E27FC236}">
                <a16:creationId xmlns:a16="http://schemas.microsoft.com/office/drawing/2014/main" id="{24D52F12-D602-4A22-8CC9-FE4E34AE533B}"/>
              </a:ext>
            </a:extLst>
          </p:cNvPr>
          <p:cNvSpPr/>
          <p:nvPr/>
        </p:nvSpPr>
        <p:spPr>
          <a:xfrm>
            <a:off x="1131951" y="1809137"/>
            <a:ext cx="2541639" cy="16174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BOOLEAN</a:t>
            </a:r>
          </a:p>
        </p:txBody>
      </p:sp>
      <p:sp>
        <p:nvSpPr>
          <p:cNvPr id="13" name="Rectangle 12">
            <a:extLst>
              <a:ext uri="{FF2B5EF4-FFF2-40B4-BE49-F238E27FC236}">
                <a16:creationId xmlns:a16="http://schemas.microsoft.com/office/drawing/2014/main" id="{EAF6BE7D-3567-4BD5-854E-EB2CF34DB498}"/>
              </a:ext>
            </a:extLst>
          </p:cNvPr>
          <p:cNvSpPr/>
          <p:nvPr/>
        </p:nvSpPr>
        <p:spPr>
          <a:xfrm>
            <a:off x="3923068" y="1809137"/>
            <a:ext cx="2443316" cy="16174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CHARACTER</a:t>
            </a:r>
          </a:p>
        </p:txBody>
      </p:sp>
      <p:sp>
        <p:nvSpPr>
          <p:cNvPr id="15" name="Rectangle 14">
            <a:extLst>
              <a:ext uri="{FF2B5EF4-FFF2-40B4-BE49-F238E27FC236}">
                <a16:creationId xmlns:a16="http://schemas.microsoft.com/office/drawing/2014/main" id="{82989A69-79CB-4702-B9F8-EEFB6710280E}"/>
              </a:ext>
            </a:extLst>
          </p:cNvPr>
          <p:cNvSpPr/>
          <p:nvPr/>
        </p:nvSpPr>
        <p:spPr>
          <a:xfrm>
            <a:off x="6615862" y="1809137"/>
            <a:ext cx="2169261" cy="16174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NUMERIC</a:t>
            </a:r>
          </a:p>
        </p:txBody>
      </p:sp>
      <p:sp>
        <p:nvSpPr>
          <p:cNvPr id="16" name="Rectangle 15">
            <a:extLst>
              <a:ext uri="{FF2B5EF4-FFF2-40B4-BE49-F238E27FC236}">
                <a16:creationId xmlns:a16="http://schemas.microsoft.com/office/drawing/2014/main" id="{AC45B695-2AD8-4A96-829A-69C1278F8298}"/>
              </a:ext>
            </a:extLst>
          </p:cNvPr>
          <p:cNvSpPr/>
          <p:nvPr/>
        </p:nvSpPr>
        <p:spPr>
          <a:xfrm>
            <a:off x="9034598" y="1809137"/>
            <a:ext cx="2198758" cy="16174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TEMPORAL</a:t>
            </a:r>
          </a:p>
        </p:txBody>
      </p:sp>
      <p:sp>
        <p:nvSpPr>
          <p:cNvPr id="23" name="Rectangle 22">
            <a:extLst>
              <a:ext uri="{FF2B5EF4-FFF2-40B4-BE49-F238E27FC236}">
                <a16:creationId xmlns:a16="http://schemas.microsoft.com/office/drawing/2014/main" id="{8C33868B-4F15-468E-AC50-1F941DA21534}"/>
              </a:ext>
            </a:extLst>
          </p:cNvPr>
          <p:cNvSpPr/>
          <p:nvPr/>
        </p:nvSpPr>
        <p:spPr>
          <a:xfrm>
            <a:off x="3928932" y="5142271"/>
            <a:ext cx="3771559" cy="1155290"/>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4400" b="1" dirty="0">
                <a:solidFill>
                  <a:schemeClr val="tx1"/>
                </a:solidFill>
                <a:latin typeface="+mj-lt"/>
              </a:rPr>
              <a:t>311</a:t>
            </a:r>
          </a:p>
        </p:txBody>
      </p:sp>
      <p:sp>
        <p:nvSpPr>
          <p:cNvPr id="5" name="TextBox 4">
            <a:extLst>
              <a:ext uri="{FF2B5EF4-FFF2-40B4-BE49-F238E27FC236}">
                <a16:creationId xmlns:a16="http://schemas.microsoft.com/office/drawing/2014/main" id="{05BA2CE1-3D33-4B2E-BD34-3F8C2055A76B}"/>
              </a:ext>
            </a:extLst>
          </p:cNvPr>
          <p:cNvSpPr txBox="1"/>
          <p:nvPr/>
        </p:nvSpPr>
        <p:spPr>
          <a:xfrm>
            <a:off x="1510492" y="3500280"/>
            <a:ext cx="1784555" cy="938981"/>
          </a:xfrm>
          <a:prstGeom prst="rect">
            <a:avLst/>
          </a:prstGeom>
          <a:noFill/>
        </p:spPr>
        <p:txBody>
          <a:bodyPr wrap="square" rtlCol="0">
            <a:noAutofit/>
          </a:bodyPr>
          <a:lstStyle/>
          <a:p>
            <a:pPr algn="ctr">
              <a:spcAft>
                <a:spcPts val="600"/>
              </a:spcAft>
            </a:pPr>
            <a:r>
              <a:rPr lang="en-US" sz="6000" dirty="0">
                <a:solidFill>
                  <a:srgbClr val="69747C"/>
                </a:solidFill>
                <a:latin typeface="Arial" panose="020B0604020202020204" pitchFamily="34" charset="0"/>
                <a:cs typeface="Arial" panose="020B0604020202020204" pitchFamily="34" charset="0"/>
              </a:rPr>
              <a:t>A</a:t>
            </a:r>
          </a:p>
        </p:txBody>
      </p:sp>
      <p:sp>
        <p:nvSpPr>
          <p:cNvPr id="20" name="TextBox 19">
            <a:extLst>
              <a:ext uri="{FF2B5EF4-FFF2-40B4-BE49-F238E27FC236}">
                <a16:creationId xmlns:a16="http://schemas.microsoft.com/office/drawing/2014/main" id="{08298DB3-4C79-404F-AB2C-D0B5D56DA513}"/>
              </a:ext>
            </a:extLst>
          </p:cNvPr>
          <p:cNvSpPr txBox="1"/>
          <p:nvPr/>
        </p:nvSpPr>
        <p:spPr>
          <a:xfrm>
            <a:off x="4322848" y="3500282"/>
            <a:ext cx="1784555" cy="938981"/>
          </a:xfrm>
          <a:prstGeom prst="rect">
            <a:avLst/>
          </a:prstGeom>
          <a:noFill/>
        </p:spPr>
        <p:txBody>
          <a:bodyPr wrap="square" rtlCol="0">
            <a:noAutofit/>
          </a:bodyPr>
          <a:lstStyle/>
          <a:p>
            <a:pPr algn="ctr">
              <a:spcAft>
                <a:spcPts val="600"/>
              </a:spcAft>
            </a:pPr>
            <a:r>
              <a:rPr lang="en-US" sz="6000" dirty="0">
                <a:solidFill>
                  <a:srgbClr val="69747C"/>
                </a:solidFill>
                <a:latin typeface="Arial" panose="020B0604020202020204" pitchFamily="34" charset="0"/>
                <a:cs typeface="Arial" panose="020B0604020202020204" pitchFamily="34" charset="0"/>
              </a:rPr>
              <a:t>B</a:t>
            </a:r>
          </a:p>
        </p:txBody>
      </p:sp>
      <p:sp>
        <p:nvSpPr>
          <p:cNvPr id="21" name="TextBox 20">
            <a:extLst>
              <a:ext uri="{FF2B5EF4-FFF2-40B4-BE49-F238E27FC236}">
                <a16:creationId xmlns:a16="http://schemas.microsoft.com/office/drawing/2014/main" id="{647EE04B-82FE-4071-99F4-DE9264EB6921}"/>
              </a:ext>
            </a:extLst>
          </p:cNvPr>
          <p:cNvSpPr txBox="1"/>
          <p:nvPr/>
        </p:nvSpPr>
        <p:spPr>
          <a:xfrm>
            <a:off x="6808214" y="3500281"/>
            <a:ext cx="1784555" cy="938981"/>
          </a:xfrm>
          <a:prstGeom prst="rect">
            <a:avLst/>
          </a:prstGeom>
          <a:noFill/>
        </p:spPr>
        <p:txBody>
          <a:bodyPr wrap="square" rtlCol="0">
            <a:noAutofit/>
          </a:bodyPr>
          <a:lstStyle/>
          <a:p>
            <a:pPr algn="ctr">
              <a:spcAft>
                <a:spcPts val="600"/>
              </a:spcAft>
            </a:pPr>
            <a:r>
              <a:rPr lang="en-US" sz="6000" dirty="0">
                <a:solidFill>
                  <a:srgbClr val="FF0000"/>
                </a:solidFill>
                <a:latin typeface="Arial" panose="020B0604020202020204" pitchFamily="34" charset="0"/>
                <a:cs typeface="Arial" panose="020B0604020202020204" pitchFamily="34" charset="0"/>
              </a:rPr>
              <a:t>C</a:t>
            </a:r>
          </a:p>
        </p:txBody>
      </p:sp>
      <p:sp>
        <p:nvSpPr>
          <p:cNvPr id="22" name="TextBox 21">
            <a:extLst>
              <a:ext uri="{FF2B5EF4-FFF2-40B4-BE49-F238E27FC236}">
                <a16:creationId xmlns:a16="http://schemas.microsoft.com/office/drawing/2014/main" id="{0AF9031C-7383-44CB-A515-27B6952421C0}"/>
              </a:ext>
            </a:extLst>
          </p:cNvPr>
          <p:cNvSpPr txBox="1"/>
          <p:nvPr/>
        </p:nvSpPr>
        <p:spPr>
          <a:xfrm>
            <a:off x="9293580" y="3500280"/>
            <a:ext cx="1784555" cy="938981"/>
          </a:xfrm>
          <a:prstGeom prst="rect">
            <a:avLst/>
          </a:prstGeom>
          <a:noFill/>
        </p:spPr>
        <p:txBody>
          <a:bodyPr wrap="square" rtlCol="0">
            <a:noAutofit/>
          </a:bodyPr>
          <a:lstStyle/>
          <a:p>
            <a:pPr algn="ctr">
              <a:spcAft>
                <a:spcPts val="600"/>
              </a:spcAft>
            </a:pPr>
            <a:r>
              <a:rPr lang="en-US" sz="6000" dirty="0">
                <a:solidFill>
                  <a:srgbClr val="69747C"/>
                </a:solidFill>
                <a:latin typeface="Arial" panose="020B0604020202020204" pitchFamily="34" charset="0"/>
                <a:cs typeface="Arial" panose="020B0604020202020204" pitchFamily="34" charset="0"/>
              </a:rPr>
              <a:t>D</a:t>
            </a:r>
          </a:p>
        </p:txBody>
      </p:sp>
      <p:pic>
        <p:nvPicPr>
          <p:cNvPr id="3" name="Picture 2">
            <a:extLst>
              <a:ext uri="{FF2B5EF4-FFF2-40B4-BE49-F238E27FC236}">
                <a16:creationId xmlns:a16="http://schemas.microsoft.com/office/drawing/2014/main" id="{DF225F59-E9E6-4C4A-82FA-6A53B88F5509}"/>
              </a:ext>
            </a:extLst>
          </p:cNvPr>
          <p:cNvPicPr>
            <a:picLocks noChangeAspect="1"/>
          </p:cNvPicPr>
          <p:nvPr/>
        </p:nvPicPr>
        <p:blipFill>
          <a:blip r:embed="rId3"/>
          <a:stretch>
            <a:fillRect/>
          </a:stretch>
        </p:blipFill>
        <p:spPr>
          <a:xfrm>
            <a:off x="365776" y="4596580"/>
            <a:ext cx="3258640" cy="1857425"/>
          </a:xfrm>
          <a:prstGeom prst="rect">
            <a:avLst/>
          </a:prstGeom>
        </p:spPr>
      </p:pic>
      <p:sp>
        <p:nvSpPr>
          <p:cNvPr id="6" name="&quot;Not Allowed&quot; Symbol 5">
            <a:extLst>
              <a:ext uri="{FF2B5EF4-FFF2-40B4-BE49-F238E27FC236}">
                <a16:creationId xmlns:a16="http://schemas.microsoft.com/office/drawing/2014/main" id="{E34AE092-34C5-4CD8-877A-62D5B709117C}"/>
              </a:ext>
            </a:extLst>
          </p:cNvPr>
          <p:cNvSpPr/>
          <p:nvPr/>
        </p:nvSpPr>
        <p:spPr>
          <a:xfrm>
            <a:off x="2714297" y="4232787"/>
            <a:ext cx="1281561" cy="1225581"/>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C2BB"/>
              </a:solidFill>
            </a:endParaRPr>
          </a:p>
        </p:txBody>
      </p:sp>
      <p:sp>
        <p:nvSpPr>
          <p:cNvPr id="7" name="Slide Number Placeholder 6">
            <a:extLst>
              <a:ext uri="{FF2B5EF4-FFF2-40B4-BE49-F238E27FC236}">
                <a16:creationId xmlns:a16="http://schemas.microsoft.com/office/drawing/2014/main" id="{F81CF27D-0A27-47A9-A7F1-DF1D7A22845B}"/>
              </a:ext>
            </a:extLst>
          </p:cNvPr>
          <p:cNvSpPr>
            <a:spLocks noGrp="1"/>
          </p:cNvSpPr>
          <p:nvPr>
            <p:ph type="sldNum" sz="quarter" idx="12"/>
          </p:nvPr>
        </p:nvSpPr>
        <p:spPr/>
        <p:txBody>
          <a:bodyPr/>
          <a:lstStyle/>
          <a:p>
            <a:fld id="{D3208424-F6AD-4E5C-917C-F54A0BC36660}" type="slidenum">
              <a:rPr lang="en-US" smtClean="0"/>
              <a:t>25</a:t>
            </a:fld>
            <a:endParaRPr lang="en-US"/>
          </a:p>
        </p:txBody>
      </p:sp>
    </p:spTree>
    <p:extLst>
      <p:ext uri="{BB962C8B-B14F-4D97-AF65-F5344CB8AC3E}">
        <p14:creationId xmlns:p14="http://schemas.microsoft.com/office/powerpoint/2010/main" val="355047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Activity 2: Guess the data type</a:t>
            </a:r>
          </a:p>
        </p:txBody>
      </p:sp>
      <p:sp>
        <p:nvSpPr>
          <p:cNvPr id="4" name="Rectangle 3">
            <a:extLst>
              <a:ext uri="{FF2B5EF4-FFF2-40B4-BE49-F238E27FC236}">
                <a16:creationId xmlns:a16="http://schemas.microsoft.com/office/drawing/2014/main" id="{24D52F12-D602-4A22-8CC9-FE4E34AE533B}"/>
              </a:ext>
            </a:extLst>
          </p:cNvPr>
          <p:cNvSpPr/>
          <p:nvPr/>
        </p:nvSpPr>
        <p:spPr>
          <a:xfrm>
            <a:off x="1131951" y="1809137"/>
            <a:ext cx="2541639" cy="16174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BOOLEAN</a:t>
            </a:r>
          </a:p>
        </p:txBody>
      </p:sp>
      <p:sp>
        <p:nvSpPr>
          <p:cNvPr id="13" name="Rectangle 12">
            <a:extLst>
              <a:ext uri="{FF2B5EF4-FFF2-40B4-BE49-F238E27FC236}">
                <a16:creationId xmlns:a16="http://schemas.microsoft.com/office/drawing/2014/main" id="{EAF6BE7D-3567-4BD5-854E-EB2CF34DB498}"/>
              </a:ext>
            </a:extLst>
          </p:cNvPr>
          <p:cNvSpPr/>
          <p:nvPr/>
        </p:nvSpPr>
        <p:spPr>
          <a:xfrm>
            <a:off x="3923068" y="1809137"/>
            <a:ext cx="2443316" cy="16174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CHARACTER</a:t>
            </a:r>
          </a:p>
        </p:txBody>
      </p:sp>
      <p:sp>
        <p:nvSpPr>
          <p:cNvPr id="15" name="Rectangle 14">
            <a:extLst>
              <a:ext uri="{FF2B5EF4-FFF2-40B4-BE49-F238E27FC236}">
                <a16:creationId xmlns:a16="http://schemas.microsoft.com/office/drawing/2014/main" id="{82989A69-79CB-4702-B9F8-EEFB6710280E}"/>
              </a:ext>
            </a:extLst>
          </p:cNvPr>
          <p:cNvSpPr/>
          <p:nvPr/>
        </p:nvSpPr>
        <p:spPr>
          <a:xfrm>
            <a:off x="6615862" y="1809137"/>
            <a:ext cx="2169261" cy="16174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NUMERIC</a:t>
            </a:r>
          </a:p>
        </p:txBody>
      </p:sp>
      <p:sp>
        <p:nvSpPr>
          <p:cNvPr id="16" name="Rectangle 15">
            <a:extLst>
              <a:ext uri="{FF2B5EF4-FFF2-40B4-BE49-F238E27FC236}">
                <a16:creationId xmlns:a16="http://schemas.microsoft.com/office/drawing/2014/main" id="{AC45B695-2AD8-4A96-829A-69C1278F8298}"/>
              </a:ext>
            </a:extLst>
          </p:cNvPr>
          <p:cNvSpPr/>
          <p:nvPr/>
        </p:nvSpPr>
        <p:spPr>
          <a:xfrm>
            <a:off x="9034598" y="1809137"/>
            <a:ext cx="2198758" cy="16174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TEMPORAL</a:t>
            </a:r>
          </a:p>
        </p:txBody>
      </p:sp>
      <p:sp>
        <p:nvSpPr>
          <p:cNvPr id="23" name="Rectangle 22">
            <a:extLst>
              <a:ext uri="{FF2B5EF4-FFF2-40B4-BE49-F238E27FC236}">
                <a16:creationId xmlns:a16="http://schemas.microsoft.com/office/drawing/2014/main" id="{8C33868B-4F15-468E-AC50-1F941DA21534}"/>
              </a:ext>
            </a:extLst>
          </p:cNvPr>
          <p:cNvSpPr/>
          <p:nvPr/>
        </p:nvSpPr>
        <p:spPr>
          <a:xfrm>
            <a:off x="3928932" y="4925961"/>
            <a:ext cx="3771559" cy="1371600"/>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4400" b="1" dirty="0">
                <a:solidFill>
                  <a:schemeClr val="tx1"/>
                </a:solidFill>
                <a:latin typeface="+mj-lt"/>
              </a:rPr>
              <a:t>4/29/1992</a:t>
            </a:r>
          </a:p>
        </p:txBody>
      </p:sp>
      <p:sp>
        <p:nvSpPr>
          <p:cNvPr id="5" name="TextBox 4">
            <a:extLst>
              <a:ext uri="{FF2B5EF4-FFF2-40B4-BE49-F238E27FC236}">
                <a16:creationId xmlns:a16="http://schemas.microsoft.com/office/drawing/2014/main" id="{05BA2CE1-3D33-4B2E-BD34-3F8C2055A76B}"/>
              </a:ext>
            </a:extLst>
          </p:cNvPr>
          <p:cNvSpPr txBox="1"/>
          <p:nvPr/>
        </p:nvSpPr>
        <p:spPr>
          <a:xfrm>
            <a:off x="1510492" y="3500280"/>
            <a:ext cx="1784555" cy="938981"/>
          </a:xfrm>
          <a:prstGeom prst="rect">
            <a:avLst/>
          </a:prstGeom>
          <a:noFill/>
        </p:spPr>
        <p:txBody>
          <a:bodyPr wrap="square" rtlCol="0">
            <a:noAutofit/>
          </a:bodyPr>
          <a:lstStyle/>
          <a:p>
            <a:pPr algn="ctr">
              <a:spcAft>
                <a:spcPts val="600"/>
              </a:spcAft>
            </a:pPr>
            <a:r>
              <a:rPr lang="en-US" sz="6000" dirty="0">
                <a:solidFill>
                  <a:srgbClr val="69747C"/>
                </a:solidFill>
                <a:latin typeface="Arial" panose="020B0604020202020204" pitchFamily="34" charset="0"/>
                <a:cs typeface="Arial" panose="020B0604020202020204" pitchFamily="34" charset="0"/>
              </a:rPr>
              <a:t>A</a:t>
            </a:r>
          </a:p>
        </p:txBody>
      </p:sp>
      <p:sp>
        <p:nvSpPr>
          <p:cNvPr id="20" name="TextBox 19">
            <a:extLst>
              <a:ext uri="{FF2B5EF4-FFF2-40B4-BE49-F238E27FC236}">
                <a16:creationId xmlns:a16="http://schemas.microsoft.com/office/drawing/2014/main" id="{08298DB3-4C79-404F-AB2C-D0B5D56DA513}"/>
              </a:ext>
            </a:extLst>
          </p:cNvPr>
          <p:cNvSpPr txBox="1"/>
          <p:nvPr/>
        </p:nvSpPr>
        <p:spPr>
          <a:xfrm>
            <a:off x="4322848" y="3500282"/>
            <a:ext cx="1784555" cy="938981"/>
          </a:xfrm>
          <a:prstGeom prst="rect">
            <a:avLst/>
          </a:prstGeom>
          <a:noFill/>
        </p:spPr>
        <p:txBody>
          <a:bodyPr wrap="square" rtlCol="0">
            <a:noAutofit/>
          </a:bodyPr>
          <a:lstStyle/>
          <a:p>
            <a:pPr algn="ctr">
              <a:spcAft>
                <a:spcPts val="600"/>
              </a:spcAft>
            </a:pPr>
            <a:r>
              <a:rPr lang="en-US" sz="6000" dirty="0">
                <a:solidFill>
                  <a:srgbClr val="69747C"/>
                </a:solidFill>
                <a:latin typeface="Arial" panose="020B0604020202020204" pitchFamily="34" charset="0"/>
                <a:cs typeface="Arial" panose="020B0604020202020204" pitchFamily="34" charset="0"/>
              </a:rPr>
              <a:t>B</a:t>
            </a:r>
          </a:p>
        </p:txBody>
      </p:sp>
      <p:sp>
        <p:nvSpPr>
          <p:cNvPr id="21" name="TextBox 20">
            <a:extLst>
              <a:ext uri="{FF2B5EF4-FFF2-40B4-BE49-F238E27FC236}">
                <a16:creationId xmlns:a16="http://schemas.microsoft.com/office/drawing/2014/main" id="{647EE04B-82FE-4071-99F4-DE9264EB6921}"/>
              </a:ext>
            </a:extLst>
          </p:cNvPr>
          <p:cNvSpPr txBox="1"/>
          <p:nvPr/>
        </p:nvSpPr>
        <p:spPr>
          <a:xfrm>
            <a:off x="6808214" y="3500281"/>
            <a:ext cx="1784555" cy="938981"/>
          </a:xfrm>
          <a:prstGeom prst="rect">
            <a:avLst/>
          </a:prstGeom>
          <a:noFill/>
        </p:spPr>
        <p:txBody>
          <a:bodyPr wrap="square" rtlCol="0">
            <a:noAutofit/>
          </a:bodyPr>
          <a:lstStyle/>
          <a:p>
            <a:pPr algn="ctr">
              <a:spcAft>
                <a:spcPts val="600"/>
              </a:spcAft>
            </a:pPr>
            <a:r>
              <a:rPr lang="en-US" sz="6000" dirty="0">
                <a:solidFill>
                  <a:srgbClr val="69747C"/>
                </a:solidFill>
                <a:latin typeface="Arial" panose="020B0604020202020204" pitchFamily="34" charset="0"/>
                <a:cs typeface="Arial" panose="020B0604020202020204" pitchFamily="34" charset="0"/>
              </a:rPr>
              <a:t>C</a:t>
            </a:r>
          </a:p>
        </p:txBody>
      </p:sp>
      <p:sp>
        <p:nvSpPr>
          <p:cNvPr id="22" name="TextBox 21">
            <a:extLst>
              <a:ext uri="{FF2B5EF4-FFF2-40B4-BE49-F238E27FC236}">
                <a16:creationId xmlns:a16="http://schemas.microsoft.com/office/drawing/2014/main" id="{0AF9031C-7383-44CB-A515-27B6952421C0}"/>
              </a:ext>
            </a:extLst>
          </p:cNvPr>
          <p:cNvSpPr txBox="1"/>
          <p:nvPr/>
        </p:nvSpPr>
        <p:spPr>
          <a:xfrm>
            <a:off x="9293580" y="3500280"/>
            <a:ext cx="1784555" cy="938981"/>
          </a:xfrm>
          <a:prstGeom prst="rect">
            <a:avLst/>
          </a:prstGeom>
          <a:noFill/>
        </p:spPr>
        <p:txBody>
          <a:bodyPr wrap="square" rtlCol="0">
            <a:noAutofit/>
          </a:bodyPr>
          <a:lstStyle/>
          <a:p>
            <a:pPr algn="ctr">
              <a:spcAft>
                <a:spcPts val="600"/>
              </a:spcAft>
            </a:pPr>
            <a:r>
              <a:rPr lang="en-US" sz="6000" dirty="0">
                <a:solidFill>
                  <a:srgbClr val="69747C"/>
                </a:solidFill>
                <a:latin typeface="Arial" panose="020B0604020202020204" pitchFamily="34" charset="0"/>
                <a:cs typeface="Arial" panose="020B0604020202020204" pitchFamily="34" charset="0"/>
              </a:rPr>
              <a:t>D</a:t>
            </a:r>
          </a:p>
        </p:txBody>
      </p:sp>
      <p:sp>
        <p:nvSpPr>
          <p:cNvPr id="3" name="Slide Number Placeholder 2">
            <a:extLst>
              <a:ext uri="{FF2B5EF4-FFF2-40B4-BE49-F238E27FC236}">
                <a16:creationId xmlns:a16="http://schemas.microsoft.com/office/drawing/2014/main" id="{AED43EB7-D4B5-4FE8-A45D-1A47AF3DDC0E}"/>
              </a:ext>
            </a:extLst>
          </p:cNvPr>
          <p:cNvSpPr>
            <a:spLocks noGrp="1"/>
          </p:cNvSpPr>
          <p:nvPr>
            <p:ph type="sldNum" sz="quarter" idx="12"/>
          </p:nvPr>
        </p:nvSpPr>
        <p:spPr/>
        <p:txBody>
          <a:bodyPr/>
          <a:lstStyle/>
          <a:p>
            <a:fld id="{D3208424-F6AD-4E5C-917C-F54A0BC36660}" type="slidenum">
              <a:rPr lang="en-US" smtClean="0"/>
              <a:t>26</a:t>
            </a:fld>
            <a:endParaRPr lang="en-US"/>
          </a:p>
        </p:txBody>
      </p:sp>
    </p:spTree>
    <p:extLst>
      <p:ext uri="{BB962C8B-B14F-4D97-AF65-F5344CB8AC3E}">
        <p14:creationId xmlns:p14="http://schemas.microsoft.com/office/powerpoint/2010/main" val="341746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Activity 2: Guess the data type</a:t>
            </a:r>
          </a:p>
        </p:txBody>
      </p:sp>
      <p:sp>
        <p:nvSpPr>
          <p:cNvPr id="4" name="Rectangle 3">
            <a:extLst>
              <a:ext uri="{FF2B5EF4-FFF2-40B4-BE49-F238E27FC236}">
                <a16:creationId xmlns:a16="http://schemas.microsoft.com/office/drawing/2014/main" id="{24D52F12-D602-4A22-8CC9-FE4E34AE533B}"/>
              </a:ext>
            </a:extLst>
          </p:cNvPr>
          <p:cNvSpPr/>
          <p:nvPr/>
        </p:nvSpPr>
        <p:spPr>
          <a:xfrm>
            <a:off x="1131951" y="1809137"/>
            <a:ext cx="2541639" cy="16174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BOOLEAN</a:t>
            </a:r>
          </a:p>
        </p:txBody>
      </p:sp>
      <p:sp>
        <p:nvSpPr>
          <p:cNvPr id="13" name="Rectangle 12">
            <a:extLst>
              <a:ext uri="{FF2B5EF4-FFF2-40B4-BE49-F238E27FC236}">
                <a16:creationId xmlns:a16="http://schemas.microsoft.com/office/drawing/2014/main" id="{EAF6BE7D-3567-4BD5-854E-EB2CF34DB498}"/>
              </a:ext>
            </a:extLst>
          </p:cNvPr>
          <p:cNvSpPr/>
          <p:nvPr/>
        </p:nvSpPr>
        <p:spPr>
          <a:xfrm>
            <a:off x="3923068" y="1809137"/>
            <a:ext cx="2443316" cy="16174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CHARACTER</a:t>
            </a:r>
          </a:p>
        </p:txBody>
      </p:sp>
      <p:sp>
        <p:nvSpPr>
          <p:cNvPr id="15" name="Rectangle 14">
            <a:extLst>
              <a:ext uri="{FF2B5EF4-FFF2-40B4-BE49-F238E27FC236}">
                <a16:creationId xmlns:a16="http://schemas.microsoft.com/office/drawing/2014/main" id="{82989A69-79CB-4702-B9F8-EEFB6710280E}"/>
              </a:ext>
            </a:extLst>
          </p:cNvPr>
          <p:cNvSpPr/>
          <p:nvPr/>
        </p:nvSpPr>
        <p:spPr>
          <a:xfrm>
            <a:off x="6615862" y="1809137"/>
            <a:ext cx="2169261" cy="16174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NUMERIC</a:t>
            </a:r>
          </a:p>
        </p:txBody>
      </p:sp>
      <p:sp>
        <p:nvSpPr>
          <p:cNvPr id="16" name="Rectangle 15">
            <a:extLst>
              <a:ext uri="{FF2B5EF4-FFF2-40B4-BE49-F238E27FC236}">
                <a16:creationId xmlns:a16="http://schemas.microsoft.com/office/drawing/2014/main" id="{AC45B695-2AD8-4A96-829A-69C1278F8298}"/>
              </a:ext>
            </a:extLst>
          </p:cNvPr>
          <p:cNvSpPr/>
          <p:nvPr/>
        </p:nvSpPr>
        <p:spPr>
          <a:xfrm>
            <a:off x="9034598" y="1809137"/>
            <a:ext cx="2198758" cy="1617406"/>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TEMPORAL</a:t>
            </a:r>
          </a:p>
        </p:txBody>
      </p:sp>
      <p:sp>
        <p:nvSpPr>
          <p:cNvPr id="23" name="Rectangle 22">
            <a:extLst>
              <a:ext uri="{FF2B5EF4-FFF2-40B4-BE49-F238E27FC236}">
                <a16:creationId xmlns:a16="http://schemas.microsoft.com/office/drawing/2014/main" id="{8C33868B-4F15-468E-AC50-1F941DA21534}"/>
              </a:ext>
            </a:extLst>
          </p:cNvPr>
          <p:cNvSpPr/>
          <p:nvPr/>
        </p:nvSpPr>
        <p:spPr>
          <a:xfrm>
            <a:off x="3928932" y="4925961"/>
            <a:ext cx="3771559" cy="1371600"/>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r>
              <a:rPr lang="en-US" sz="4400" b="1" dirty="0">
                <a:solidFill>
                  <a:schemeClr val="tx1"/>
                </a:solidFill>
                <a:latin typeface="+mj-lt"/>
              </a:rPr>
              <a:t>4/29/1992</a:t>
            </a:r>
          </a:p>
        </p:txBody>
      </p:sp>
      <p:sp>
        <p:nvSpPr>
          <p:cNvPr id="5" name="TextBox 4">
            <a:extLst>
              <a:ext uri="{FF2B5EF4-FFF2-40B4-BE49-F238E27FC236}">
                <a16:creationId xmlns:a16="http://schemas.microsoft.com/office/drawing/2014/main" id="{05BA2CE1-3D33-4B2E-BD34-3F8C2055A76B}"/>
              </a:ext>
            </a:extLst>
          </p:cNvPr>
          <p:cNvSpPr txBox="1"/>
          <p:nvPr/>
        </p:nvSpPr>
        <p:spPr>
          <a:xfrm>
            <a:off x="1510492" y="3500280"/>
            <a:ext cx="1784555" cy="938981"/>
          </a:xfrm>
          <a:prstGeom prst="rect">
            <a:avLst/>
          </a:prstGeom>
          <a:noFill/>
        </p:spPr>
        <p:txBody>
          <a:bodyPr wrap="square" rtlCol="0">
            <a:noAutofit/>
          </a:bodyPr>
          <a:lstStyle/>
          <a:p>
            <a:pPr algn="ctr">
              <a:spcAft>
                <a:spcPts val="600"/>
              </a:spcAft>
            </a:pPr>
            <a:r>
              <a:rPr lang="en-US" sz="6000" dirty="0">
                <a:solidFill>
                  <a:srgbClr val="69747C"/>
                </a:solidFill>
                <a:latin typeface="Arial" panose="020B0604020202020204" pitchFamily="34" charset="0"/>
                <a:cs typeface="Arial" panose="020B0604020202020204" pitchFamily="34" charset="0"/>
              </a:rPr>
              <a:t>A</a:t>
            </a:r>
          </a:p>
        </p:txBody>
      </p:sp>
      <p:sp>
        <p:nvSpPr>
          <p:cNvPr id="20" name="TextBox 19">
            <a:extLst>
              <a:ext uri="{FF2B5EF4-FFF2-40B4-BE49-F238E27FC236}">
                <a16:creationId xmlns:a16="http://schemas.microsoft.com/office/drawing/2014/main" id="{08298DB3-4C79-404F-AB2C-D0B5D56DA513}"/>
              </a:ext>
            </a:extLst>
          </p:cNvPr>
          <p:cNvSpPr txBox="1"/>
          <p:nvPr/>
        </p:nvSpPr>
        <p:spPr>
          <a:xfrm>
            <a:off x="4322848" y="3500282"/>
            <a:ext cx="1784555" cy="938981"/>
          </a:xfrm>
          <a:prstGeom prst="rect">
            <a:avLst/>
          </a:prstGeom>
          <a:noFill/>
        </p:spPr>
        <p:txBody>
          <a:bodyPr wrap="square" rtlCol="0">
            <a:noAutofit/>
          </a:bodyPr>
          <a:lstStyle/>
          <a:p>
            <a:pPr algn="ctr">
              <a:spcAft>
                <a:spcPts val="600"/>
              </a:spcAft>
            </a:pPr>
            <a:r>
              <a:rPr lang="en-US" sz="6000" dirty="0">
                <a:solidFill>
                  <a:srgbClr val="69747C"/>
                </a:solidFill>
                <a:latin typeface="Arial" panose="020B0604020202020204" pitchFamily="34" charset="0"/>
                <a:cs typeface="Arial" panose="020B0604020202020204" pitchFamily="34" charset="0"/>
              </a:rPr>
              <a:t>B</a:t>
            </a:r>
          </a:p>
        </p:txBody>
      </p:sp>
      <p:sp>
        <p:nvSpPr>
          <p:cNvPr id="21" name="TextBox 20">
            <a:extLst>
              <a:ext uri="{FF2B5EF4-FFF2-40B4-BE49-F238E27FC236}">
                <a16:creationId xmlns:a16="http://schemas.microsoft.com/office/drawing/2014/main" id="{647EE04B-82FE-4071-99F4-DE9264EB6921}"/>
              </a:ext>
            </a:extLst>
          </p:cNvPr>
          <p:cNvSpPr txBox="1"/>
          <p:nvPr/>
        </p:nvSpPr>
        <p:spPr>
          <a:xfrm>
            <a:off x="6808214" y="3500281"/>
            <a:ext cx="1784555" cy="938981"/>
          </a:xfrm>
          <a:prstGeom prst="rect">
            <a:avLst/>
          </a:prstGeom>
          <a:noFill/>
        </p:spPr>
        <p:txBody>
          <a:bodyPr wrap="square" rtlCol="0">
            <a:noAutofit/>
          </a:bodyPr>
          <a:lstStyle/>
          <a:p>
            <a:pPr algn="ctr">
              <a:spcAft>
                <a:spcPts val="600"/>
              </a:spcAft>
            </a:pPr>
            <a:r>
              <a:rPr lang="en-US" sz="6000" dirty="0">
                <a:solidFill>
                  <a:srgbClr val="69747C"/>
                </a:solidFill>
                <a:latin typeface="Arial" panose="020B0604020202020204" pitchFamily="34" charset="0"/>
                <a:cs typeface="Arial" panose="020B0604020202020204" pitchFamily="34" charset="0"/>
              </a:rPr>
              <a:t>C</a:t>
            </a:r>
          </a:p>
        </p:txBody>
      </p:sp>
      <p:sp>
        <p:nvSpPr>
          <p:cNvPr id="22" name="TextBox 21">
            <a:extLst>
              <a:ext uri="{FF2B5EF4-FFF2-40B4-BE49-F238E27FC236}">
                <a16:creationId xmlns:a16="http://schemas.microsoft.com/office/drawing/2014/main" id="{0AF9031C-7383-44CB-A515-27B6952421C0}"/>
              </a:ext>
            </a:extLst>
          </p:cNvPr>
          <p:cNvSpPr txBox="1"/>
          <p:nvPr/>
        </p:nvSpPr>
        <p:spPr>
          <a:xfrm>
            <a:off x="9293580" y="3500280"/>
            <a:ext cx="1784555" cy="938981"/>
          </a:xfrm>
          <a:prstGeom prst="rect">
            <a:avLst/>
          </a:prstGeom>
          <a:noFill/>
        </p:spPr>
        <p:txBody>
          <a:bodyPr wrap="square" rtlCol="0">
            <a:noAutofit/>
          </a:bodyPr>
          <a:lstStyle/>
          <a:p>
            <a:pPr algn="ctr">
              <a:spcAft>
                <a:spcPts val="600"/>
              </a:spcAft>
            </a:pPr>
            <a:r>
              <a:rPr lang="en-US" sz="6000" dirty="0">
                <a:solidFill>
                  <a:srgbClr val="FF0000"/>
                </a:solidFill>
                <a:latin typeface="Arial" panose="020B0604020202020204" pitchFamily="34" charset="0"/>
                <a:cs typeface="Arial" panose="020B0604020202020204" pitchFamily="34" charset="0"/>
              </a:rPr>
              <a:t>D</a:t>
            </a:r>
          </a:p>
        </p:txBody>
      </p:sp>
      <p:pic>
        <p:nvPicPr>
          <p:cNvPr id="3" name="Picture 2">
            <a:extLst>
              <a:ext uri="{FF2B5EF4-FFF2-40B4-BE49-F238E27FC236}">
                <a16:creationId xmlns:a16="http://schemas.microsoft.com/office/drawing/2014/main" id="{38A00CB6-04E3-42CC-9470-F2D4709D3CB3}"/>
              </a:ext>
            </a:extLst>
          </p:cNvPr>
          <p:cNvPicPr>
            <a:picLocks noChangeAspect="1"/>
          </p:cNvPicPr>
          <p:nvPr/>
        </p:nvPicPr>
        <p:blipFill>
          <a:blip r:embed="rId3"/>
          <a:stretch>
            <a:fillRect/>
          </a:stretch>
        </p:blipFill>
        <p:spPr>
          <a:xfrm>
            <a:off x="598910" y="4439261"/>
            <a:ext cx="2816121" cy="2112091"/>
          </a:xfrm>
          <a:prstGeom prst="rect">
            <a:avLst/>
          </a:prstGeom>
        </p:spPr>
      </p:pic>
      <p:sp>
        <p:nvSpPr>
          <p:cNvPr id="14" name="&quot;Not Allowed&quot; Symbol 13">
            <a:extLst>
              <a:ext uri="{FF2B5EF4-FFF2-40B4-BE49-F238E27FC236}">
                <a16:creationId xmlns:a16="http://schemas.microsoft.com/office/drawing/2014/main" id="{CE3AAC9D-936E-434E-82AE-4DA5069CDA6C}"/>
              </a:ext>
            </a:extLst>
          </p:cNvPr>
          <p:cNvSpPr/>
          <p:nvPr/>
        </p:nvSpPr>
        <p:spPr>
          <a:xfrm>
            <a:off x="2542755" y="4222954"/>
            <a:ext cx="1370732" cy="1310857"/>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C2BB"/>
              </a:solidFill>
            </a:endParaRPr>
          </a:p>
        </p:txBody>
      </p:sp>
      <p:sp>
        <p:nvSpPr>
          <p:cNvPr id="6" name="Slide Number Placeholder 5">
            <a:extLst>
              <a:ext uri="{FF2B5EF4-FFF2-40B4-BE49-F238E27FC236}">
                <a16:creationId xmlns:a16="http://schemas.microsoft.com/office/drawing/2014/main" id="{862F3543-13C5-4E84-8EBE-FD3F030CB936}"/>
              </a:ext>
            </a:extLst>
          </p:cNvPr>
          <p:cNvSpPr>
            <a:spLocks noGrp="1"/>
          </p:cNvSpPr>
          <p:nvPr>
            <p:ph type="sldNum" sz="quarter" idx="12"/>
          </p:nvPr>
        </p:nvSpPr>
        <p:spPr/>
        <p:txBody>
          <a:bodyPr/>
          <a:lstStyle/>
          <a:p>
            <a:fld id="{D3208424-F6AD-4E5C-917C-F54A0BC36660}" type="slidenum">
              <a:rPr lang="en-US" smtClean="0"/>
              <a:t>27</a:t>
            </a:fld>
            <a:endParaRPr lang="en-US"/>
          </a:p>
        </p:txBody>
      </p:sp>
    </p:spTree>
    <p:extLst>
      <p:ext uri="{BB962C8B-B14F-4D97-AF65-F5344CB8AC3E}">
        <p14:creationId xmlns:p14="http://schemas.microsoft.com/office/powerpoint/2010/main" val="232629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Datatype Fundamentals: Key Takeaways</a:t>
            </a:r>
          </a:p>
        </p:txBody>
      </p:sp>
      <p:grpSp>
        <p:nvGrpSpPr>
          <p:cNvPr id="18" name="Group 17">
            <a:extLst>
              <a:ext uri="{FF2B5EF4-FFF2-40B4-BE49-F238E27FC236}">
                <a16:creationId xmlns:a16="http://schemas.microsoft.com/office/drawing/2014/main" id="{FD0300DA-8E3D-4C1A-A505-AA9D44A49DD0}"/>
              </a:ext>
            </a:extLst>
          </p:cNvPr>
          <p:cNvGrpSpPr/>
          <p:nvPr/>
        </p:nvGrpSpPr>
        <p:grpSpPr>
          <a:xfrm>
            <a:off x="7541343" y="2712608"/>
            <a:ext cx="3786514" cy="3786514"/>
            <a:chOff x="7012872" y="2275935"/>
            <a:chExt cx="4223589" cy="4223589"/>
          </a:xfrm>
        </p:grpSpPr>
        <p:pic>
          <p:nvPicPr>
            <p:cNvPr id="19" name="Picture 4" descr="Image result for database icon">
              <a:extLst>
                <a:ext uri="{FF2B5EF4-FFF2-40B4-BE49-F238E27FC236}">
                  <a16:creationId xmlns:a16="http://schemas.microsoft.com/office/drawing/2014/main" id="{FF832237-2FBB-4220-A289-14AD8A2D4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2872" y="2275935"/>
              <a:ext cx="4223589" cy="422358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googly eyes png">
              <a:extLst>
                <a:ext uri="{FF2B5EF4-FFF2-40B4-BE49-F238E27FC236}">
                  <a16:creationId xmlns:a16="http://schemas.microsoft.com/office/drawing/2014/main" id="{0C24D436-3ECA-4B03-9913-CEDDAB55505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2660" y="2479739"/>
              <a:ext cx="2541815" cy="133753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Image result for mustache png">
              <a:extLst>
                <a:ext uri="{FF2B5EF4-FFF2-40B4-BE49-F238E27FC236}">
                  <a16:creationId xmlns:a16="http://schemas.microsoft.com/office/drawing/2014/main" id="{EB3A6705-D246-4D58-ACCD-A9FC494C07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7767" y="3664299"/>
              <a:ext cx="2516708" cy="1707851"/>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Speech Bubble: Rectangle 5">
            <a:extLst>
              <a:ext uri="{FF2B5EF4-FFF2-40B4-BE49-F238E27FC236}">
                <a16:creationId xmlns:a16="http://schemas.microsoft.com/office/drawing/2014/main" id="{950B3F56-2D8E-43BE-A1EC-FE2542488D8C}"/>
              </a:ext>
            </a:extLst>
          </p:cNvPr>
          <p:cNvSpPr/>
          <p:nvPr/>
        </p:nvSpPr>
        <p:spPr>
          <a:xfrm>
            <a:off x="1381432" y="1670999"/>
            <a:ext cx="5225845" cy="3889143"/>
          </a:xfrm>
          <a:prstGeom prst="wedgeRectCallout">
            <a:avLst>
              <a:gd name="adj1" fmla="val 63927"/>
              <a:gd name="adj2" fmla="val 36968"/>
            </a:avLst>
          </a:prstGeom>
          <a:ln w="57150">
            <a:prstDash val="dash"/>
          </a:ln>
        </p:spPr>
        <p:style>
          <a:lnRef idx="2">
            <a:schemeClr val="accent6"/>
          </a:lnRef>
          <a:fillRef idx="1">
            <a:schemeClr val="lt1"/>
          </a:fillRef>
          <a:effectRef idx="0">
            <a:schemeClr val="accent6"/>
          </a:effectRef>
          <a:fontRef idx="minor">
            <a:schemeClr val="dk1"/>
          </a:fontRef>
        </p:style>
        <p:txBody>
          <a:bodyPr rtlCol="0" anchor="ctr"/>
          <a:lstStyle/>
          <a:p>
            <a:pPr marL="514350" indent="-514350">
              <a:buAutoNum type="arabicPeriod"/>
            </a:pPr>
            <a:r>
              <a:rPr lang="en-US" sz="2400" dirty="0">
                <a:solidFill>
                  <a:schemeClr val="tx1"/>
                </a:solidFill>
                <a:latin typeface="+mj-lt"/>
              </a:rPr>
              <a:t>Appearances can be deceiving – Find the table schema first, </a:t>
            </a:r>
            <a:r>
              <a:rPr lang="en-US" sz="2400" dirty="0">
                <a:solidFill>
                  <a:srgbClr val="FF0000"/>
                </a:solidFill>
                <a:latin typeface="+mj-lt"/>
              </a:rPr>
              <a:t>don’t guess data types</a:t>
            </a:r>
            <a:r>
              <a:rPr lang="en-US" sz="2400" dirty="0">
                <a:solidFill>
                  <a:schemeClr val="tx1"/>
                </a:solidFill>
                <a:latin typeface="+mj-lt"/>
              </a:rPr>
              <a:t>.</a:t>
            </a:r>
          </a:p>
          <a:p>
            <a:pPr marL="514350" indent="-514350">
              <a:buAutoNum type="arabicPeriod"/>
            </a:pPr>
            <a:r>
              <a:rPr lang="en-US" sz="2400" dirty="0">
                <a:solidFill>
                  <a:schemeClr val="tx1"/>
                </a:solidFill>
                <a:latin typeface="+mj-lt"/>
              </a:rPr>
              <a:t>Data type has influence on how we write and format our SQL code.</a:t>
            </a:r>
          </a:p>
          <a:p>
            <a:pPr marL="514350" indent="-514350">
              <a:buAutoNum type="arabicPeriod"/>
            </a:pPr>
            <a:r>
              <a:rPr lang="en-US" sz="2400" dirty="0">
                <a:solidFill>
                  <a:schemeClr val="tx1"/>
                </a:solidFill>
                <a:latin typeface="+mj-lt"/>
              </a:rPr>
              <a:t>We can write SQL code to convert datatypes too…</a:t>
            </a:r>
          </a:p>
        </p:txBody>
      </p:sp>
      <p:sp>
        <p:nvSpPr>
          <p:cNvPr id="3" name="Slide Number Placeholder 2">
            <a:extLst>
              <a:ext uri="{FF2B5EF4-FFF2-40B4-BE49-F238E27FC236}">
                <a16:creationId xmlns:a16="http://schemas.microsoft.com/office/drawing/2014/main" id="{8D1169FE-5D9E-42FB-AF9F-FB0EE6994F9F}"/>
              </a:ext>
            </a:extLst>
          </p:cNvPr>
          <p:cNvSpPr>
            <a:spLocks noGrp="1"/>
          </p:cNvSpPr>
          <p:nvPr>
            <p:ph type="sldNum" sz="quarter" idx="12"/>
          </p:nvPr>
        </p:nvSpPr>
        <p:spPr/>
        <p:txBody>
          <a:bodyPr/>
          <a:lstStyle/>
          <a:p>
            <a:fld id="{D3208424-F6AD-4E5C-917C-F54A0BC36660}" type="slidenum">
              <a:rPr lang="en-US" smtClean="0"/>
              <a:t>28</a:t>
            </a:fld>
            <a:endParaRPr lang="en-US"/>
          </a:p>
        </p:txBody>
      </p:sp>
    </p:spTree>
    <p:extLst>
      <p:ext uri="{BB962C8B-B14F-4D97-AF65-F5344CB8AC3E}">
        <p14:creationId xmlns:p14="http://schemas.microsoft.com/office/powerpoint/2010/main" val="219466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1402" y="3067812"/>
            <a:ext cx="11066928" cy="1034163"/>
          </a:xfrm>
        </p:spPr>
        <p:txBody>
          <a:bodyPr>
            <a:noAutofit/>
          </a:bodyPr>
          <a:lstStyle/>
          <a:p>
            <a:pPr algn="ctr"/>
            <a:br>
              <a:rPr lang="en-US" sz="6000" b="1" dirty="0">
                <a:latin typeface="+mj-lt"/>
              </a:rPr>
            </a:br>
            <a:r>
              <a:rPr lang="en-US" sz="6000" b="1" dirty="0">
                <a:solidFill>
                  <a:schemeClr val="bg1"/>
                </a:solidFill>
                <a:latin typeface="+mj-lt"/>
              </a:rPr>
              <a:t>Part 3</a:t>
            </a:r>
            <a:br>
              <a:rPr lang="en-US" sz="6000" b="1" dirty="0">
                <a:solidFill>
                  <a:schemeClr val="bg1"/>
                </a:solidFill>
                <a:latin typeface="+mj-lt"/>
              </a:rPr>
            </a:br>
            <a:r>
              <a:rPr lang="en-US" sz="6000" b="1" i="1" dirty="0">
                <a:solidFill>
                  <a:schemeClr val="bg1"/>
                </a:solidFill>
                <a:latin typeface="+mj-lt"/>
              </a:rPr>
              <a:t>CONNECTING TO AN RDB</a:t>
            </a:r>
          </a:p>
        </p:txBody>
      </p:sp>
      <p:sp>
        <p:nvSpPr>
          <p:cNvPr id="3" name="Slide Number Placeholder 2">
            <a:extLst>
              <a:ext uri="{FF2B5EF4-FFF2-40B4-BE49-F238E27FC236}">
                <a16:creationId xmlns:a16="http://schemas.microsoft.com/office/drawing/2014/main" id="{239FFE9A-0970-4837-8DA9-7E16A1CAAD5D}"/>
              </a:ext>
            </a:extLst>
          </p:cNvPr>
          <p:cNvSpPr>
            <a:spLocks noGrp="1"/>
          </p:cNvSpPr>
          <p:nvPr>
            <p:ph type="sldNum" sz="quarter" idx="12"/>
          </p:nvPr>
        </p:nvSpPr>
        <p:spPr/>
        <p:txBody>
          <a:bodyPr/>
          <a:lstStyle/>
          <a:p>
            <a:fld id="{D3208424-F6AD-4E5C-917C-F54A0BC36660}" type="slidenum">
              <a:rPr lang="en-US" smtClean="0"/>
              <a:t>29</a:t>
            </a:fld>
            <a:endParaRPr lang="en-US"/>
          </a:p>
        </p:txBody>
      </p:sp>
    </p:spTree>
    <p:extLst>
      <p:ext uri="{BB962C8B-B14F-4D97-AF65-F5344CB8AC3E}">
        <p14:creationId xmlns:p14="http://schemas.microsoft.com/office/powerpoint/2010/main" val="239974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34992" y="6966852"/>
            <a:ext cx="11066463" cy="1033463"/>
          </a:xfrm>
        </p:spPr>
        <p:txBody>
          <a:bodyPr/>
          <a:lstStyle/>
          <a:p>
            <a:r>
              <a:rPr lang="en-US" b="1" dirty="0">
                <a:latin typeface="+mj-lt"/>
              </a:rPr>
              <a:t>What is SQL?</a:t>
            </a:r>
          </a:p>
        </p:txBody>
      </p:sp>
      <p:sp>
        <p:nvSpPr>
          <p:cNvPr id="23" name="TextBox 22">
            <a:extLst>
              <a:ext uri="{FF2B5EF4-FFF2-40B4-BE49-F238E27FC236}">
                <a16:creationId xmlns:a16="http://schemas.microsoft.com/office/drawing/2014/main" id="{B5ADB9B1-F92D-6548-AAD8-CD32EBFA1ED9}"/>
              </a:ext>
            </a:extLst>
          </p:cNvPr>
          <p:cNvSpPr txBox="1"/>
          <p:nvPr/>
        </p:nvSpPr>
        <p:spPr>
          <a:xfrm>
            <a:off x="2643508" y="8768032"/>
            <a:ext cx="2700017" cy="369332"/>
          </a:xfrm>
          <a:prstGeom prst="rect">
            <a:avLst/>
          </a:prstGeom>
          <a:noFill/>
        </p:spPr>
        <p:txBody>
          <a:bodyPr wrap="square" rtlCol="0">
            <a:spAutoFit/>
          </a:bodyPr>
          <a:lstStyle/>
          <a:p>
            <a:pPr algn="ctr"/>
            <a:r>
              <a:rPr lang="en-US" i="1" dirty="0">
                <a:latin typeface="+mj-lt"/>
              </a:rPr>
              <a:t>Sales</a:t>
            </a:r>
          </a:p>
        </p:txBody>
      </p:sp>
      <p:sp>
        <p:nvSpPr>
          <p:cNvPr id="25" name="TextBox 24">
            <a:extLst>
              <a:ext uri="{FF2B5EF4-FFF2-40B4-BE49-F238E27FC236}">
                <a16:creationId xmlns:a16="http://schemas.microsoft.com/office/drawing/2014/main" id="{47321ECD-50BE-D146-9E1B-F7B751CEFC92}"/>
              </a:ext>
            </a:extLst>
          </p:cNvPr>
          <p:cNvSpPr txBox="1"/>
          <p:nvPr/>
        </p:nvSpPr>
        <p:spPr>
          <a:xfrm>
            <a:off x="6644269" y="8399225"/>
            <a:ext cx="2700017" cy="369332"/>
          </a:xfrm>
          <a:prstGeom prst="rect">
            <a:avLst/>
          </a:prstGeom>
          <a:noFill/>
        </p:spPr>
        <p:txBody>
          <a:bodyPr wrap="square" rtlCol="0">
            <a:spAutoFit/>
          </a:bodyPr>
          <a:lstStyle/>
          <a:p>
            <a:pPr algn="ctr"/>
            <a:r>
              <a:rPr lang="en-US" i="1" dirty="0">
                <a:latin typeface="+mj-lt"/>
              </a:rPr>
              <a:t>Stores</a:t>
            </a:r>
          </a:p>
        </p:txBody>
      </p:sp>
      <p:sp>
        <p:nvSpPr>
          <p:cNvPr id="26" name="TextBox 25">
            <a:extLst>
              <a:ext uri="{FF2B5EF4-FFF2-40B4-BE49-F238E27FC236}">
                <a16:creationId xmlns:a16="http://schemas.microsoft.com/office/drawing/2014/main" id="{5AA71E91-38FF-9C41-A19A-7949184204B1}"/>
              </a:ext>
            </a:extLst>
          </p:cNvPr>
          <p:cNvSpPr txBox="1"/>
          <p:nvPr/>
        </p:nvSpPr>
        <p:spPr>
          <a:xfrm>
            <a:off x="432667" y="8735492"/>
            <a:ext cx="2700017" cy="369332"/>
          </a:xfrm>
          <a:prstGeom prst="rect">
            <a:avLst/>
          </a:prstGeom>
          <a:noFill/>
        </p:spPr>
        <p:txBody>
          <a:bodyPr wrap="square" rtlCol="0" anchor="t">
            <a:spAutoFit/>
          </a:bodyPr>
          <a:lstStyle/>
          <a:p>
            <a:pPr algn="ctr"/>
            <a:r>
              <a:rPr lang="en-US" b="1" i="1" dirty="0">
                <a:latin typeface="+mj-lt"/>
                <a:cs typeface="Arial"/>
              </a:rPr>
              <a:t>ASK A QUESTION</a:t>
            </a:r>
          </a:p>
        </p:txBody>
      </p:sp>
      <p:pic>
        <p:nvPicPr>
          <p:cNvPr id="4" name="Picture 3">
            <a:extLst>
              <a:ext uri="{FF2B5EF4-FFF2-40B4-BE49-F238E27FC236}">
                <a16:creationId xmlns:a16="http://schemas.microsoft.com/office/drawing/2014/main" id="{5FB22C5D-D775-6849-AD2C-AE591DD9D038}"/>
              </a:ext>
            </a:extLst>
          </p:cNvPr>
          <p:cNvPicPr>
            <a:picLocks noChangeAspect="1"/>
          </p:cNvPicPr>
          <p:nvPr/>
        </p:nvPicPr>
        <p:blipFill>
          <a:blip r:embed="rId3"/>
          <a:stretch>
            <a:fillRect/>
          </a:stretch>
        </p:blipFill>
        <p:spPr>
          <a:xfrm>
            <a:off x="20264490" y="5236511"/>
            <a:ext cx="2302460" cy="2320389"/>
          </a:xfrm>
          <a:prstGeom prst="rect">
            <a:avLst/>
          </a:prstGeom>
        </p:spPr>
      </p:pic>
      <p:pic>
        <p:nvPicPr>
          <p:cNvPr id="34" name="Picture 33">
            <a:extLst>
              <a:ext uri="{FF2B5EF4-FFF2-40B4-BE49-F238E27FC236}">
                <a16:creationId xmlns:a16="http://schemas.microsoft.com/office/drawing/2014/main" id="{C8DC563D-2D57-314B-822D-4EFD2ACAC59F}"/>
              </a:ext>
            </a:extLst>
          </p:cNvPr>
          <p:cNvPicPr>
            <a:picLocks noChangeAspect="1"/>
          </p:cNvPicPr>
          <p:nvPr/>
        </p:nvPicPr>
        <p:blipFill>
          <a:blip r:embed="rId3"/>
          <a:stretch>
            <a:fillRect/>
          </a:stretch>
        </p:blipFill>
        <p:spPr>
          <a:xfrm>
            <a:off x="8772376" y="8318335"/>
            <a:ext cx="1181872" cy="1154978"/>
          </a:xfrm>
          <a:prstGeom prst="rect">
            <a:avLst/>
          </a:prstGeom>
        </p:spPr>
      </p:pic>
      <p:pic>
        <p:nvPicPr>
          <p:cNvPr id="37" name="Picture 36">
            <a:extLst>
              <a:ext uri="{FF2B5EF4-FFF2-40B4-BE49-F238E27FC236}">
                <a16:creationId xmlns:a16="http://schemas.microsoft.com/office/drawing/2014/main" id="{12089892-8ACF-1F40-9173-D78281110918}"/>
              </a:ext>
            </a:extLst>
          </p:cNvPr>
          <p:cNvPicPr>
            <a:picLocks noChangeAspect="1"/>
          </p:cNvPicPr>
          <p:nvPr/>
        </p:nvPicPr>
        <p:blipFill>
          <a:blip r:embed="rId3"/>
          <a:stretch>
            <a:fillRect/>
          </a:stretch>
        </p:blipFill>
        <p:spPr>
          <a:xfrm>
            <a:off x="18280017" y="8329285"/>
            <a:ext cx="1119119" cy="1137048"/>
          </a:xfrm>
          <a:prstGeom prst="rect">
            <a:avLst/>
          </a:prstGeom>
        </p:spPr>
      </p:pic>
      <p:pic>
        <p:nvPicPr>
          <p:cNvPr id="38" name="Picture 37">
            <a:extLst>
              <a:ext uri="{FF2B5EF4-FFF2-40B4-BE49-F238E27FC236}">
                <a16:creationId xmlns:a16="http://schemas.microsoft.com/office/drawing/2014/main" id="{D3658B3C-97CD-C548-BBE4-C154A5AA29D2}"/>
              </a:ext>
            </a:extLst>
          </p:cNvPr>
          <p:cNvPicPr>
            <a:picLocks noChangeAspect="1"/>
          </p:cNvPicPr>
          <p:nvPr/>
        </p:nvPicPr>
        <p:blipFill>
          <a:blip r:embed="rId3"/>
          <a:stretch>
            <a:fillRect/>
          </a:stretch>
        </p:blipFill>
        <p:spPr>
          <a:xfrm>
            <a:off x="10299716" y="8000315"/>
            <a:ext cx="1137049" cy="1137049"/>
          </a:xfrm>
          <a:prstGeom prst="rect">
            <a:avLst/>
          </a:prstGeom>
        </p:spPr>
      </p:pic>
      <p:sp>
        <p:nvSpPr>
          <p:cNvPr id="39" name="TextBox 38">
            <a:extLst>
              <a:ext uri="{FF2B5EF4-FFF2-40B4-BE49-F238E27FC236}">
                <a16:creationId xmlns:a16="http://schemas.microsoft.com/office/drawing/2014/main" id="{37A1C685-DF3F-414A-B98B-5AAE522C6D15}"/>
              </a:ext>
            </a:extLst>
          </p:cNvPr>
          <p:cNvSpPr txBox="1"/>
          <p:nvPr/>
        </p:nvSpPr>
        <p:spPr>
          <a:xfrm>
            <a:off x="-237759" y="7783109"/>
            <a:ext cx="2700017" cy="369332"/>
          </a:xfrm>
          <a:prstGeom prst="rect">
            <a:avLst/>
          </a:prstGeom>
          <a:noFill/>
        </p:spPr>
        <p:txBody>
          <a:bodyPr wrap="square" rtlCol="0">
            <a:spAutoFit/>
          </a:bodyPr>
          <a:lstStyle/>
          <a:p>
            <a:pPr algn="ctr"/>
            <a:r>
              <a:rPr lang="en-US" i="1" dirty="0">
                <a:latin typeface="+mj-lt"/>
              </a:rPr>
              <a:t>Products</a:t>
            </a:r>
          </a:p>
        </p:txBody>
      </p:sp>
      <p:pic>
        <p:nvPicPr>
          <p:cNvPr id="3" name="Picture 2" descr="A close up of a logo&#10;&#10;Description generated with very high confidence">
            <a:extLst>
              <a:ext uri="{FF2B5EF4-FFF2-40B4-BE49-F238E27FC236}">
                <a16:creationId xmlns:a16="http://schemas.microsoft.com/office/drawing/2014/main" id="{E260F619-5AB7-44EF-BA67-AE990086D31D}"/>
              </a:ext>
            </a:extLst>
          </p:cNvPr>
          <p:cNvPicPr>
            <a:picLocks noChangeAspect="1"/>
          </p:cNvPicPr>
          <p:nvPr/>
        </p:nvPicPr>
        <p:blipFill>
          <a:blip r:embed="rId4"/>
          <a:stretch>
            <a:fillRect/>
          </a:stretch>
        </p:blipFill>
        <p:spPr>
          <a:xfrm>
            <a:off x="2361693" y="8018553"/>
            <a:ext cx="2023838" cy="2014873"/>
          </a:xfrm>
          <a:prstGeom prst="rect">
            <a:avLst/>
          </a:prstGeom>
        </p:spPr>
      </p:pic>
      <p:sp>
        <p:nvSpPr>
          <p:cNvPr id="6" name="Arrow: Right 5">
            <a:extLst>
              <a:ext uri="{FF2B5EF4-FFF2-40B4-BE49-F238E27FC236}">
                <a16:creationId xmlns:a16="http://schemas.microsoft.com/office/drawing/2014/main" id="{8547D914-513A-451A-BDB7-43D78BF332C1}"/>
              </a:ext>
            </a:extLst>
          </p:cNvPr>
          <p:cNvSpPr/>
          <p:nvPr/>
        </p:nvSpPr>
        <p:spPr>
          <a:xfrm>
            <a:off x="929493" y="7318460"/>
            <a:ext cx="700503" cy="681855"/>
          </a:xfrm>
          <a:prstGeom prst="rightArrow">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srgbClr val="1DC2BB"/>
              </a:solidFill>
            </a:endParaRPr>
          </a:p>
        </p:txBody>
      </p:sp>
      <p:sp>
        <p:nvSpPr>
          <p:cNvPr id="20" name="TextBox 19">
            <a:extLst>
              <a:ext uri="{FF2B5EF4-FFF2-40B4-BE49-F238E27FC236}">
                <a16:creationId xmlns:a16="http://schemas.microsoft.com/office/drawing/2014/main" id="{D19DF4D3-2377-47F3-8044-FFA833F2BB18}"/>
              </a:ext>
            </a:extLst>
          </p:cNvPr>
          <p:cNvSpPr txBox="1"/>
          <p:nvPr/>
        </p:nvSpPr>
        <p:spPr>
          <a:xfrm>
            <a:off x="7994277" y="7579175"/>
            <a:ext cx="2700017" cy="369332"/>
          </a:xfrm>
          <a:prstGeom prst="rect">
            <a:avLst/>
          </a:prstGeom>
          <a:noFill/>
        </p:spPr>
        <p:txBody>
          <a:bodyPr wrap="square" rtlCol="0" anchor="t">
            <a:spAutoFit/>
          </a:bodyPr>
          <a:lstStyle/>
          <a:p>
            <a:pPr algn="ctr"/>
            <a:r>
              <a:rPr lang="en-US" b="1" i="1" dirty="0">
                <a:latin typeface="+mj-lt"/>
                <a:cs typeface="Arial"/>
              </a:rPr>
              <a:t>GET AN ANSWER</a:t>
            </a:r>
          </a:p>
        </p:txBody>
      </p:sp>
      <p:sp>
        <p:nvSpPr>
          <p:cNvPr id="21" name="Arrow: Right 20">
            <a:extLst>
              <a:ext uri="{FF2B5EF4-FFF2-40B4-BE49-F238E27FC236}">
                <a16:creationId xmlns:a16="http://schemas.microsoft.com/office/drawing/2014/main" id="{795189B1-73B1-4335-96D3-6893EDA5E3B0}"/>
              </a:ext>
            </a:extLst>
          </p:cNvPr>
          <p:cNvSpPr/>
          <p:nvPr/>
        </p:nvSpPr>
        <p:spPr>
          <a:xfrm>
            <a:off x="19064144" y="6089688"/>
            <a:ext cx="700503" cy="681855"/>
          </a:xfrm>
          <a:prstGeom prst="rightArrow">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srgbClr val="1DC2BB"/>
              </a:solidFill>
            </a:endParaRPr>
          </a:p>
        </p:txBody>
      </p:sp>
      <p:sp>
        <p:nvSpPr>
          <p:cNvPr id="22" name="TextBox 21">
            <a:extLst>
              <a:ext uri="{FF2B5EF4-FFF2-40B4-BE49-F238E27FC236}">
                <a16:creationId xmlns:a16="http://schemas.microsoft.com/office/drawing/2014/main" id="{A4B59676-8ACE-4569-80E3-E38FD3B04D25}"/>
              </a:ext>
            </a:extLst>
          </p:cNvPr>
          <p:cNvSpPr txBox="1"/>
          <p:nvPr/>
        </p:nvSpPr>
        <p:spPr>
          <a:xfrm>
            <a:off x="4188280" y="9138385"/>
            <a:ext cx="2700017" cy="369332"/>
          </a:xfrm>
          <a:prstGeom prst="rect">
            <a:avLst/>
          </a:prstGeom>
          <a:noFill/>
        </p:spPr>
        <p:txBody>
          <a:bodyPr wrap="square" rtlCol="0" anchor="t">
            <a:spAutoFit/>
          </a:bodyPr>
          <a:lstStyle/>
          <a:p>
            <a:pPr algn="ctr"/>
            <a:r>
              <a:rPr lang="en-US" b="1" i="1" dirty="0">
                <a:latin typeface="+mj-lt"/>
              </a:rPr>
              <a:t>Related Tables</a:t>
            </a:r>
            <a:endParaRPr lang="en-US" b="1" i="1" dirty="0">
              <a:latin typeface="+mj-lt"/>
              <a:cs typeface="Arial"/>
            </a:endParaRPr>
          </a:p>
        </p:txBody>
      </p:sp>
      <p:sp>
        <p:nvSpPr>
          <p:cNvPr id="27" name="TextBox 26">
            <a:extLst>
              <a:ext uri="{FF2B5EF4-FFF2-40B4-BE49-F238E27FC236}">
                <a16:creationId xmlns:a16="http://schemas.microsoft.com/office/drawing/2014/main" id="{893C04F5-28C7-4D38-8A4C-7F8D49CAC6F0}"/>
              </a:ext>
            </a:extLst>
          </p:cNvPr>
          <p:cNvSpPr txBox="1"/>
          <p:nvPr/>
        </p:nvSpPr>
        <p:spPr>
          <a:xfrm>
            <a:off x="12351446" y="1224570"/>
            <a:ext cx="2700017" cy="369332"/>
          </a:xfrm>
          <a:prstGeom prst="rect">
            <a:avLst/>
          </a:prstGeom>
          <a:noFill/>
        </p:spPr>
        <p:txBody>
          <a:bodyPr wrap="square" rtlCol="0" anchor="t">
            <a:spAutoFit/>
          </a:bodyPr>
          <a:lstStyle/>
          <a:p>
            <a:pPr algn="ctr"/>
            <a:r>
              <a:rPr lang="en-US" b="1" dirty="0">
                <a:latin typeface="+mj-lt"/>
                <a:cs typeface="Arial"/>
              </a:rPr>
              <a:t>Code</a:t>
            </a:r>
          </a:p>
        </p:txBody>
      </p:sp>
      <p:sp>
        <p:nvSpPr>
          <p:cNvPr id="29" name="TextBox 28">
            <a:extLst>
              <a:ext uri="{FF2B5EF4-FFF2-40B4-BE49-F238E27FC236}">
                <a16:creationId xmlns:a16="http://schemas.microsoft.com/office/drawing/2014/main" id="{AA4A9EA2-73A1-4EAB-BB1C-CF29AE6C1877}"/>
              </a:ext>
            </a:extLst>
          </p:cNvPr>
          <p:cNvSpPr txBox="1"/>
          <p:nvPr/>
        </p:nvSpPr>
        <p:spPr>
          <a:xfrm>
            <a:off x="12962859" y="2339581"/>
            <a:ext cx="2700017" cy="646331"/>
          </a:xfrm>
          <a:prstGeom prst="rect">
            <a:avLst/>
          </a:prstGeom>
          <a:noFill/>
        </p:spPr>
        <p:txBody>
          <a:bodyPr wrap="square" rtlCol="0" anchor="t">
            <a:spAutoFit/>
          </a:bodyPr>
          <a:lstStyle/>
          <a:p>
            <a:pPr algn="ctr"/>
            <a:r>
              <a:rPr lang="en-US" b="1" dirty="0">
                <a:latin typeface="+mj-lt"/>
                <a:cs typeface="Arial"/>
              </a:rPr>
              <a:t>Relational Database</a:t>
            </a:r>
          </a:p>
        </p:txBody>
      </p:sp>
      <p:sp>
        <p:nvSpPr>
          <p:cNvPr id="30" name="TextBox 29">
            <a:extLst>
              <a:ext uri="{FF2B5EF4-FFF2-40B4-BE49-F238E27FC236}">
                <a16:creationId xmlns:a16="http://schemas.microsoft.com/office/drawing/2014/main" id="{B71CD3E9-5A5F-40AC-A923-3088CD778B25}"/>
              </a:ext>
            </a:extLst>
          </p:cNvPr>
          <p:cNvSpPr txBox="1"/>
          <p:nvPr/>
        </p:nvSpPr>
        <p:spPr>
          <a:xfrm>
            <a:off x="20119503" y="4595635"/>
            <a:ext cx="2700017" cy="369332"/>
          </a:xfrm>
          <a:prstGeom prst="rect">
            <a:avLst/>
          </a:prstGeom>
          <a:noFill/>
        </p:spPr>
        <p:txBody>
          <a:bodyPr wrap="square" rtlCol="0" anchor="t">
            <a:spAutoFit/>
          </a:bodyPr>
          <a:lstStyle/>
          <a:p>
            <a:pPr algn="ctr"/>
            <a:r>
              <a:rPr lang="en-US" b="1" dirty="0">
                <a:latin typeface="+mj-lt"/>
                <a:cs typeface="Arial"/>
              </a:rPr>
              <a:t>Table</a:t>
            </a:r>
          </a:p>
        </p:txBody>
      </p:sp>
      <p:grpSp>
        <p:nvGrpSpPr>
          <p:cNvPr id="5" name="Group 4">
            <a:extLst>
              <a:ext uri="{FF2B5EF4-FFF2-40B4-BE49-F238E27FC236}">
                <a16:creationId xmlns:a16="http://schemas.microsoft.com/office/drawing/2014/main" id="{C4E5D7BD-5BF3-4451-8ECA-A10665C372FF}"/>
              </a:ext>
            </a:extLst>
          </p:cNvPr>
          <p:cNvGrpSpPr/>
          <p:nvPr/>
        </p:nvGrpSpPr>
        <p:grpSpPr>
          <a:xfrm>
            <a:off x="3503827" y="1237464"/>
            <a:ext cx="5024632" cy="5024632"/>
            <a:chOff x="7012872" y="2275935"/>
            <a:chExt cx="4223589" cy="4223589"/>
          </a:xfrm>
        </p:grpSpPr>
        <p:pic>
          <p:nvPicPr>
            <p:cNvPr id="32" name="Picture 4" descr="Image result for database icon">
              <a:extLst>
                <a:ext uri="{FF2B5EF4-FFF2-40B4-BE49-F238E27FC236}">
                  <a16:creationId xmlns:a16="http://schemas.microsoft.com/office/drawing/2014/main" id="{A3C0CC49-5552-4C6D-AF1E-DA28167E47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2872" y="2275935"/>
              <a:ext cx="4223589" cy="422358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Image result for googly eyes png">
              <a:extLst>
                <a:ext uri="{FF2B5EF4-FFF2-40B4-BE49-F238E27FC236}">
                  <a16:creationId xmlns:a16="http://schemas.microsoft.com/office/drawing/2014/main" id="{5958D563-7306-46D5-B1EB-18E613C494E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2660" y="2479739"/>
              <a:ext cx="2541815" cy="133753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 result for mustache png">
              <a:extLst>
                <a:ext uri="{FF2B5EF4-FFF2-40B4-BE49-F238E27FC236}">
                  <a16:creationId xmlns:a16="http://schemas.microsoft.com/office/drawing/2014/main" id="{B3EAD0D3-FFD9-4DD5-980A-BA480F5C881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37767" y="3664299"/>
              <a:ext cx="2516708" cy="1707851"/>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Slide Number Placeholder 6">
            <a:extLst>
              <a:ext uri="{FF2B5EF4-FFF2-40B4-BE49-F238E27FC236}">
                <a16:creationId xmlns:a16="http://schemas.microsoft.com/office/drawing/2014/main" id="{BB6087A2-0D40-443B-B97A-F8DD10CEF6A3}"/>
              </a:ext>
            </a:extLst>
          </p:cNvPr>
          <p:cNvSpPr>
            <a:spLocks noGrp="1"/>
          </p:cNvSpPr>
          <p:nvPr>
            <p:ph type="sldNum" sz="quarter" idx="12"/>
          </p:nvPr>
        </p:nvSpPr>
        <p:spPr/>
        <p:txBody>
          <a:bodyPr/>
          <a:lstStyle/>
          <a:p>
            <a:fld id="{D3208424-F6AD-4E5C-917C-F54A0BC36660}" type="slidenum">
              <a:rPr lang="en-US" smtClean="0"/>
              <a:t>3</a:t>
            </a:fld>
            <a:endParaRPr lang="en-US"/>
          </a:p>
        </p:txBody>
      </p:sp>
      <p:sp>
        <p:nvSpPr>
          <p:cNvPr id="24" name="TextBox 23">
            <a:extLst>
              <a:ext uri="{FF2B5EF4-FFF2-40B4-BE49-F238E27FC236}">
                <a16:creationId xmlns:a16="http://schemas.microsoft.com/office/drawing/2014/main" id="{A15A271A-D457-4F37-9E58-C4B34F6729BF}"/>
              </a:ext>
            </a:extLst>
          </p:cNvPr>
          <p:cNvSpPr txBox="1"/>
          <p:nvPr/>
        </p:nvSpPr>
        <p:spPr>
          <a:xfrm>
            <a:off x="12290592" y="7516987"/>
            <a:ext cx="2700017" cy="369332"/>
          </a:xfrm>
          <a:prstGeom prst="rect">
            <a:avLst/>
          </a:prstGeom>
          <a:noFill/>
        </p:spPr>
        <p:txBody>
          <a:bodyPr wrap="square" rtlCol="0" anchor="t">
            <a:spAutoFit/>
          </a:bodyPr>
          <a:lstStyle/>
          <a:p>
            <a:pPr algn="ctr"/>
            <a:r>
              <a:rPr lang="en-US" b="1" i="1" dirty="0">
                <a:latin typeface="+mj-lt"/>
                <a:cs typeface="Arial"/>
              </a:rPr>
              <a:t>ASK A QUESTION</a:t>
            </a:r>
          </a:p>
        </p:txBody>
      </p:sp>
      <p:pic>
        <p:nvPicPr>
          <p:cNvPr id="28" name="Picture 27">
            <a:extLst>
              <a:ext uri="{FF2B5EF4-FFF2-40B4-BE49-F238E27FC236}">
                <a16:creationId xmlns:a16="http://schemas.microsoft.com/office/drawing/2014/main" id="{846E1A25-E1F4-4DCB-9083-9907E44D7AFF}"/>
              </a:ext>
            </a:extLst>
          </p:cNvPr>
          <p:cNvPicPr>
            <a:picLocks noChangeAspect="1"/>
          </p:cNvPicPr>
          <p:nvPr/>
        </p:nvPicPr>
        <p:blipFill>
          <a:blip r:embed="rId3"/>
          <a:stretch>
            <a:fillRect/>
          </a:stretch>
        </p:blipFill>
        <p:spPr>
          <a:xfrm>
            <a:off x="16977417" y="8329285"/>
            <a:ext cx="1181872" cy="1154978"/>
          </a:xfrm>
          <a:prstGeom prst="rect">
            <a:avLst/>
          </a:prstGeom>
        </p:spPr>
      </p:pic>
      <p:pic>
        <p:nvPicPr>
          <p:cNvPr id="31" name="Picture 30">
            <a:extLst>
              <a:ext uri="{FF2B5EF4-FFF2-40B4-BE49-F238E27FC236}">
                <a16:creationId xmlns:a16="http://schemas.microsoft.com/office/drawing/2014/main" id="{3F092FCB-E554-4B7A-9405-38882B4A7975}"/>
              </a:ext>
            </a:extLst>
          </p:cNvPr>
          <p:cNvPicPr>
            <a:picLocks noChangeAspect="1"/>
          </p:cNvPicPr>
          <p:nvPr/>
        </p:nvPicPr>
        <p:blipFill>
          <a:blip r:embed="rId3"/>
          <a:stretch>
            <a:fillRect/>
          </a:stretch>
        </p:blipFill>
        <p:spPr>
          <a:xfrm>
            <a:off x="15662876" y="8327300"/>
            <a:ext cx="1137049" cy="1137049"/>
          </a:xfrm>
          <a:prstGeom prst="rect">
            <a:avLst/>
          </a:prstGeom>
        </p:spPr>
      </p:pic>
      <p:pic>
        <p:nvPicPr>
          <p:cNvPr id="36" name="Picture 35" descr="A close up of a logo&#10;&#10;Description generated with very high confidence">
            <a:extLst>
              <a:ext uri="{FF2B5EF4-FFF2-40B4-BE49-F238E27FC236}">
                <a16:creationId xmlns:a16="http://schemas.microsoft.com/office/drawing/2014/main" id="{654C9756-92D5-4416-9CF7-3120D71F064F}"/>
              </a:ext>
            </a:extLst>
          </p:cNvPr>
          <p:cNvPicPr>
            <a:picLocks noChangeAspect="1"/>
          </p:cNvPicPr>
          <p:nvPr/>
        </p:nvPicPr>
        <p:blipFill>
          <a:blip r:embed="rId4"/>
          <a:stretch>
            <a:fillRect/>
          </a:stretch>
        </p:blipFill>
        <p:spPr>
          <a:xfrm>
            <a:off x="12682613" y="5350931"/>
            <a:ext cx="2023838" cy="2014873"/>
          </a:xfrm>
          <a:prstGeom prst="rect">
            <a:avLst/>
          </a:prstGeom>
        </p:spPr>
      </p:pic>
      <p:sp>
        <p:nvSpPr>
          <p:cNvPr id="40" name="Arrow: Right 39">
            <a:extLst>
              <a:ext uri="{FF2B5EF4-FFF2-40B4-BE49-F238E27FC236}">
                <a16:creationId xmlns:a16="http://schemas.microsoft.com/office/drawing/2014/main" id="{806C4B64-9EC5-43E6-B1D5-0CFF03031B93}"/>
              </a:ext>
            </a:extLst>
          </p:cNvPr>
          <p:cNvSpPr/>
          <p:nvPr/>
        </p:nvSpPr>
        <p:spPr>
          <a:xfrm>
            <a:off x="15170741" y="6097510"/>
            <a:ext cx="700503" cy="681855"/>
          </a:xfrm>
          <a:prstGeom prst="rightArrow">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srgbClr val="1DC2BB"/>
              </a:solidFill>
            </a:endParaRPr>
          </a:p>
        </p:txBody>
      </p:sp>
      <p:sp>
        <p:nvSpPr>
          <p:cNvPr id="41" name="TextBox 40">
            <a:extLst>
              <a:ext uri="{FF2B5EF4-FFF2-40B4-BE49-F238E27FC236}">
                <a16:creationId xmlns:a16="http://schemas.microsoft.com/office/drawing/2014/main" id="{15F0AA15-2128-4AF2-AE60-3E99AB586F69}"/>
              </a:ext>
            </a:extLst>
          </p:cNvPr>
          <p:cNvSpPr txBox="1"/>
          <p:nvPr/>
        </p:nvSpPr>
        <p:spPr>
          <a:xfrm>
            <a:off x="16215624" y="7967775"/>
            <a:ext cx="2700017" cy="369332"/>
          </a:xfrm>
          <a:prstGeom prst="rect">
            <a:avLst/>
          </a:prstGeom>
          <a:noFill/>
        </p:spPr>
        <p:txBody>
          <a:bodyPr wrap="square" rtlCol="0" anchor="t">
            <a:spAutoFit/>
          </a:bodyPr>
          <a:lstStyle/>
          <a:p>
            <a:pPr algn="ctr"/>
            <a:r>
              <a:rPr lang="en-US" b="1" i="1" dirty="0">
                <a:latin typeface="+mj-lt"/>
              </a:rPr>
              <a:t>Related Tables</a:t>
            </a:r>
            <a:endParaRPr lang="en-US" b="1" i="1" dirty="0">
              <a:latin typeface="+mj-lt"/>
              <a:cs typeface="Arial"/>
            </a:endParaRPr>
          </a:p>
        </p:txBody>
      </p:sp>
      <p:sp>
        <p:nvSpPr>
          <p:cNvPr id="42" name="TextBox 41">
            <a:extLst>
              <a:ext uri="{FF2B5EF4-FFF2-40B4-BE49-F238E27FC236}">
                <a16:creationId xmlns:a16="http://schemas.microsoft.com/office/drawing/2014/main" id="{DD8169F5-7316-457C-A0BD-0209306C7A32}"/>
              </a:ext>
            </a:extLst>
          </p:cNvPr>
          <p:cNvSpPr txBox="1"/>
          <p:nvPr/>
        </p:nvSpPr>
        <p:spPr>
          <a:xfrm>
            <a:off x="12236804" y="4791716"/>
            <a:ext cx="2700017" cy="369332"/>
          </a:xfrm>
          <a:prstGeom prst="rect">
            <a:avLst/>
          </a:prstGeom>
          <a:noFill/>
        </p:spPr>
        <p:txBody>
          <a:bodyPr wrap="square" rtlCol="0" anchor="t">
            <a:spAutoFit/>
          </a:bodyPr>
          <a:lstStyle/>
          <a:p>
            <a:pPr algn="ctr"/>
            <a:r>
              <a:rPr lang="en-US" b="1" dirty="0">
                <a:latin typeface="+mj-lt"/>
                <a:cs typeface="Arial"/>
              </a:rPr>
              <a:t>Code</a:t>
            </a:r>
          </a:p>
        </p:txBody>
      </p:sp>
    </p:spTree>
    <p:extLst>
      <p:ext uri="{BB962C8B-B14F-4D97-AF65-F5344CB8AC3E}">
        <p14:creationId xmlns:p14="http://schemas.microsoft.com/office/powerpoint/2010/main" val="2517766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How do you connect to an RDB?</a:t>
            </a:r>
          </a:p>
        </p:txBody>
      </p:sp>
      <p:sp>
        <p:nvSpPr>
          <p:cNvPr id="8" name="Rectangle 7">
            <a:extLst>
              <a:ext uri="{FF2B5EF4-FFF2-40B4-BE49-F238E27FC236}">
                <a16:creationId xmlns:a16="http://schemas.microsoft.com/office/drawing/2014/main" id="{61C7BF45-74E1-4CD1-9395-8009661A281F}"/>
              </a:ext>
            </a:extLst>
          </p:cNvPr>
          <p:cNvSpPr/>
          <p:nvPr/>
        </p:nvSpPr>
        <p:spPr>
          <a:xfrm>
            <a:off x="1063125" y="1735393"/>
            <a:ext cx="4295456" cy="850491"/>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THIS CLASS</a:t>
            </a:r>
          </a:p>
        </p:txBody>
      </p:sp>
      <p:sp>
        <p:nvSpPr>
          <p:cNvPr id="9" name="Rectangle 8">
            <a:extLst>
              <a:ext uri="{FF2B5EF4-FFF2-40B4-BE49-F238E27FC236}">
                <a16:creationId xmlns:a16="http://schemas.microsoft.com/office/drawing/2014/main" id="{59ECEC11-A3D7-4B22-81BA-AE22B9BFD031}"/>
              </a:ext>
            </a:extLst>
          </p:cNvPr>
          <p:cNvSpPr/>
          <p:nvPr/>
        </p:nvSpPr>
        <p:spPr>
          <a:xfrm>
            <a:off x="6864157" y="1735392"/>
            <a:ext cx="4452772" cy="850491"/>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YOUR ORGANIZATION</a:t>
            </a:r>
          </a:p>
        </p:txBody>
      </p:sp>
      <p:sp>
        <p:nvSpPr>
          <p:cNvPr id="11" name="TextBox 10">
            <a:extLst>
              <a:ext uri="{FF2B5EF4-FFF2-40B4-BE49-F238E27FC236}">
                <a16:creationId xmlns:a16="http://schemas.microsoft.com/office/drawing/2014/main" id="{D7D6AA2F-6FDB-4947-9B92-C5D6F17336D4}"/>
              </a:ext>
            </a:extLst>
          </p:cNvPr>
          <p:cNvSpPr txBox="1"/>
          <p:nvPr/>
        </p:nvSpPr>
        <p:spPr>
          <a:xfrm>
            <a:off x="1332820" y="2892717"/>
            <a:ext cx="3756065" cy="1569660"/>
          </a:xfrm>
          <a:prstGeom prst="rect">
            <a:avLst/>
          </a:prstGeom>
          <a:noFill/>
        </p:spPr>
        <p:txBody>
          <a:bodyPr wrap="square" rtlCol="0" anchor="t">
            <a:spAutoFit/>
          </a:bodyPr>
          <a:lstStyle/>
          <a:p>
            <a:pPr algn="ctr"/>
            <a:r>
              <a:rPr lang="en-US" sz="2400" b="1" dirty="0">
                <a:latin typeface="+mj-lt"/>
                <a:cs typeface="Arial"/>
              </a:rPr>
              <a:t>Handout 2: Connecting to '</a:t>
            </a:r>
            <a:r>
              <a:rPr lang="en-US" sz="2400" b="1" dirty="0" err="1">
                <a:latin typeface="+mj-lt"/>
                <a:cs typeface="Arial"/>
              </a:rPr>
              <a:t>valerianalytics</a:t>
            </a:r>
            <a:r>
              <a:rPr lang="en-US" sz="2400" b="1" dirty="0">
                <a:latin typeface="+mj-lt"/>
                <a:cs typeface="Arial"/>
              </a:rPr>
              <a:t>' database</a:t>
            </a:r>
          </a:p>
        </p:txBody>
      </p:sp>
      <p:pic>
        <p:nvPicPr>
          <p:cNvPr id="13" name="Picture 12">
            <a:extLst>
              <a:ext uri="{FF2B5EF4-FFF2-40B4-BE49-F238E27FC236}">
                <a16:creationId xmlns:a16="http://schemas.microsoft.com/office/drawing/2014/main" id="{99DEE6C4-ECA3-4AD5-926F-6185F3B5FCF1}"/>
              </a:ext>
            </a:extLst>
          </p:cNvPr>
          <p:cNvPicPr>
            <a:picLocks noChangeAspect="1"/>
          </p:cNvPicPr>
          <p:nvPr/>
        </p:nvPicPr>
        <p:blipFill>
          <a:blip r:embed="rId3"/>
          <a:stretch>
            <a:fillRect/>
          </a:stretch>
        </p:blipFill>
        <p:spPr>
          <a:xfrm>
            <a:off x="2366428" y="4845589"/>
            <a:ext cx="1422067" cy="1467110"/>
          </a:xfrm>
          <a:prstGeom prst="rect">
            <a:avLst/>
          </a:prstGeom>
        </p:spPr>
      </p:pic>
      <p:pic>
        <p:nvPicPr>
          <p:cNvPr id="20" name="Picture 19">
            <a:extLst>
              <a:ext uri="{FF2B5EF4-FFF2-40B4-BE49-F238E27FC236}">
                <a16:creationId xmlns:a16="http://schemas.microsoft.com/office/drawing/2014/main" id="{605D19A3-75F2-409F-BC61-17E252157B87}"/>
              </a:ext>
            </a:extLst>
          </p:cNvPr>
          <p:cNvPicPr>
            <a:picLocks noChangeAspect="1"/>
          </p:cNvPicPr>
          <p:nvPr/>
        </p:nvPicPr>
        <p:blipFill>
          <a:blip r:embed="rId4"/>
          <a:stretch>
            <a:fillRect/>
          </a:stretch>
        </p:blipFill>
        <p:spPr>
          <a:xfrm>
            <a:off x="8953524" y="4301611"/>
            <a:ext cx="2692785" cy="2077029"/>
          </a:xfrm>
          <a:prstGeom prst="rect">
            <a:avLst/>
          </a:prstGeom>
        </p:spPr>
      </p:pic>
      <p:pic>
        <p:nvPicPr>
          <p:cNvPr id="5" name="Picture 4">
            <a:extLst>
              <a:ext uri="{FF2B5EF4-FFF2-40B4-BE49-F238E27FC236}">
                <a16:creationId xmlns:a16="http://schemas.microsoft.com/office/drawing/2014/main" id="{6B2933F0-91E6-4CEA-AC46-A8EC8BF7206D}"/>
              </a:ext>
            </a:extLst>
          </p:cNvPr>
          <p:cNvPicPr>
            <a:picLocks noChangeAspect="1"/>
          </p:cNvPicPr>
          <p:nvPr/>
        </p:nvPicPr>
        <p:blipFill>
          <a:blip r:embed="rId5"/>
          <a:stretch>
            <a:fillRect/>
          </a:stretch>
        </p:blipFill>
        <p:spPr>
          <a:xfrm>
            <a:off x="7124246" y="2759981"/>
            <a:ext cx="2009922" cy="2009922"/>
          </a:xfrm>
          <a:prstGeom prst="rect">
            <a:avLst/>
          </a:prstGeom>
        </p:spPr>
      </p:pic>
      <p:sp>
        <p:nvSpPr>
          <p:cNvPr id="3" name="Slide Number Placeholder 2">
            <a:extLst>
              <a:ext uri="{FF2B5EF4-FFF2-40B4-BE49-F238E27FC236}">
                <a16:creationId xmlns:a16="http://schemas.microsoft.com/office/drawing/2014/main" id="{FC83108F-48D7-4358-BD09-C9C710C3F753}"/>
              </a:ext>
            </a:extLst>
          </p:cNvPr>
          <p:cNvSpPr>
            <a:spLocks noGrp="1"/>
          </p:cNvSpPr>
          <p:nvPr>
            <p:ph type="sldNum" sz="quarter" idx="12"/>
          </p:nvPr>
        </p:nvSpPr>
        <p:spPr/>
        <p:txBody>
          <a:bodyPr/>
          <a:lstStyle/>
          <a:p>
            <a:fld id="{D3208424-F6AD-4E5C-917C-F54A0BC36660}" type="slidenum">
              <a:rPr lang="en-US" smtClean="0"/>
              <a:t>30</a:t>
            </a:fld>
            <a:endParaRPr lang="en-US"/>
          </a:p>
        </p:txBody>
      </p:sp>
    </p:spTree>
    <p:extLst>
      <p:ext uri="{BB962C8B-B14F-4D97-AF65-F5344CB8AC3E}">
        <p14:creationId xmlns:p14="http://schemas.microsoft.com/office/powerpoint/2010/main" val="294218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Who can help me connect to an RDB at my organization?</a:t>
            </a:r>
          </a:p>
        </p:txBody>
      </p:sp>
      <p:sp>
        <p:nvSpPr>
          <p:cNvPr id="9" name="Rectangle 8">
            <a:extLst>
              <a:ext uri="{FF2B5EF4-FFF2-40B4-BE49-F238E27FC236}">
                <a16:creationId xmlns:a16="http://schemas.microsoft.com/office/drawing/2014/main" id="{59ECEC11-A3D7-4B22-81BA-AE22B9BFD031}"/>
              </a:ext>
            </a:extLst>
          </p:cNvPr>
          <p:cNvSpPr/>
          <p:nvPr/>
        </p:nvSpPr>
        <p:spPr>
          <a:xfrm>
            <a:off x="832066" y="1735392"/>
            <a:ext cx="4452772" cy="850491"/>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200" dirty="0">
                <a:solidFill>
                  <a:schemeClr val="bg1"/>
                </a:solidFill>
                <a:latin typeface="+mj-lt"/>
              </a:rPr>
              <a:t>YOUR ORGANIZATION</a:t>
            </a:r>
          </a:p>
        </p:txBody>
      </p:sp>
      <p:sp>
        <p:nvSpPr>
          <p:cNvPr id="11" name="TextBox 10">
            <a:extLst>
              <a:ext uri="{FF2B5EF4-FFF2-40B4-BE49-F238E27FC236}">
                <a16:creationId xmlns:a16="http://schemas.microsoft.com/office/drawing/2014/main" id="{D7D6AA2F-6FDB-4947-9B92-C5D6F17336D4}"/>
              </a:ext>
            </a:extLst>
          </p:cNvPr>
          <p:cNvSpPr txBox="1"/>
          <p:nvPr/>
        </p:nvSpPr>
        <p:spPr>
          <a:xfrm>
            <a:off x="5501148" y="1464797"/>
            <a:ext cx="6887497" cy="5632311"/>
          </a:xfrm>
          <a:prstGeom prst="rect">
            <a:avLst/>
          </a:prstGeom>
          <a:noFill/>
        </p:spPr>
        <p:txBody>
          <a:bodyPr wrap="square" rtlCol="0" anchor="t">
            <a:spAutoFit/>
          </a:bodyPr>
          <a:lstStyle/>
          <a:p>
            <a:pPr marL="342900" indent="-342900">
              <a:buAutoNum type="arabicPeriod"/>
            </a:pPr>
            <a:r>
              <a:rPr lang="en-US" sz="2400" b="1" dirty="0">
                <a:latin typeface="+mj-lt"/>
                <a:cs typeface="Arial"/>
              </a:rPr>
              <a:t>Find the Database Administrator (DBA) at your organization. Ask them for credentials</a:t>
            </a:r>
          </a:p>
          <a:p>
            <a:pPr marL="342900" indent="-342900">
              <a:buAutoNum type="arabicPeriod"/>
            </a:pPr>
            <a:endParaRPr lang="en-US" sz="2400" b="1" dirty="0">
              <a:latin typeface="+mj-lt"/>
              <a:cs typeface="Arial"/>
            </a:endParaRPr>
          </a:p>
          <a:p>
            <a:pPr marL="342900" indent="-342900">
              <a:buAutoNum type="arabicPeriod"/>
            </a:pPr>
            <a:r>
              <a:rPr lang="en-US" sz="2400" b="1" dirty="0">
                <a:latin typeface="+mj-lt"/>
                <a:cs typeface="Arial"/>
              </a:rPr>
              <a:t>If you can’t find them, find someone who publishes reports. They will probably know.</a:t>
            </a:r>
          </a:p>
          <a:p>
            <a:pPr marL="342900" indent="-342900">
              <a:buAutoNum type="arabicPeriod"/>
            </a:pPr>
            <a:endParaRPr lang="en-US" sz="2400" b="1" dirty="0">
              <a:latin typeface="+mj-lt"/>
              <a:cs typeface="Arial"/>
            </a:endParaRPr>
          </a:p>
          <a:p>
            <a:pPr marL="342900" indent="-342900">
              <a:buAutoNum type="arabicPeriod"/>
            </a:pPr>
            <a:r>
              <a:rPr lang="en-US" sz="2400" b="1" dirty="0">
                <a:latin typeface="+mj-lt"/>
                <a:cs typeface="Arial"/>
              </a:rPr>
              <a:t>Remember, you’re probably only looking for SELECT privileges in the RDB.</a:t>
            </a:r>
          </a:p>
          <a:p>
            <a:pPr marL="342900" indent="-342900">
              <a:buAutoNum type="arabicPeriod"/>
            </a:pPr>
            <a:endParaRPr lang="en-US" sz="2400" b="1" dirty="0">
              <a:latin typeface="+mj-lt"/>
              <a:cs typeface="Arial"/>
            </a:endParaRPr>
          </a:p>
          <a:p>
            <a:pPr marL="342900" indent="-342900">
              <a:buAutoNum type="arabicPeriod"/>
            </a:pPr>
            <a:r>
              <a:rPr lang="en-US" sz="2400" b="1" dirty="0">
                <a:solidFill>
                  <a:srgbClr val="FF0000"/>
                </a:solidFill>
                <a:latin typeface="+mj-lt"/>
                <a:cs typeface="Arial"/>
              </a:rPr>
              <a:t>Don’t GIVE UP, hardest step is just getting access.</a:t>
            </a:r>
          </a:p>
          <a:p>
            <a:pPr marL="342900" indent="-342900" algn="ctr">
              <a:buAutoNum type="arabicPeriod"/>
            </a:pPr>
            <a:endParaRPr lang="en-US" sz="2400" b="1" dirty="0">
              <a:latin typeface="+mj-lt"/>
              <a:cs typeface="Arial"/>
            </a:endParaRPr>
          </a:p>
        </p:txBody>
      </p:sp>
      <p:pic>
        <p:nvPicPr>
          <p:cNvPr id="7" name="Picture 6">
            <a:extLst>
              <a:ext uri="{FF2B5EF4-FFF2-40B4-BE49-F238E27FC236}">
                <a16:creationId xmlns:a16="http://schemas.microsoft.com/office/drawing/2014/main" id="{D1096FE6-A0BE-4E23-9200-0E40C1477541}"/>
              </a:ext>
            </a:extLst>
          </p:cNvPr>
          <p:cNvPicPr>
            <a:picLocks noChangeAspect="1"/>
          </p:cNvPicPr>
          <p:nvPr/>
        </p:nvPicPr>
        <p:blipFill>
          <a:blip r:embed="rId3"/>
          <a:stretch>
            <a:fillRect/>
          </a:stretch>
        </p:blipFill>
        <p:spPr>
          <a:xfrm>
            <a:off x="1186040" y="3013585"/>
            <a:ext cx="3636682" cy="2805086"/>
          </a:xfrm>
          <a:prstGeom prst="rect">
            <a:avLst/>
          </a:prstGeom>
        </p:spPr>
      </p:pic>
      <p:sp>
        <p:nvSpPr>
          <p:cNvPr id="3" name="Slide Number Placeholder 2">
            <a:extLst>
              <a:ext uri="{FF2B5EF4-FFF2-40B4-BE49-F238E27FC236}">
                <a16:creationId xmlns:a16="http://schemas.microsoft.com/office/drawing/2014/main" id="{24EDDB6D-8297-42B8-985E-21E1FDF2749B}"/>
              </a:ext>
            </a:extLst>
          </p:cNvPr>
          <p:cNvSpPr>
            <a:spLocks noGrp="1"/>
          </p:cNvSpPr>
          <p:nvPr>
            <p:ph type="sldNum" sz="quarter" idx="12"/>
          </p:nvPr>
        </p:nvSpPr>
        <p:spPr/>
        <p:txBody>
          <a:bodyPr/>
          <a:lstStyle/>
          <a:p>
            <a:fld id="{D3208424-F6AD-4E5C-917C-F54A0BC36660}" type="slidenum">
              <a:rPr lang="en-US" smtClean="0"/>
              <a:t>31</a:t>
            </a:fld>
            <a:endParaRPr lang="en-US"/>
          </a:p>
        </p:txBody>
      </p:sp>
    </p:spTree>
    <p:extLst>
      <p:ext uri="{BB962C8B-B14F-4D97-AF65-F5344CB8AC3E}">
        <p14:creationId xmlns:p14="http://schemas.microsoft.com/office/powerpoint/2010/main" val="4203535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How to connect to </a:t>
            </a:r>
            <a:r>
              <a:rPr lang="en-US" sz="2800" b="1" dirty="0" err="1">
                <a:latin typeface="+mj-lt"/>
              </a:rPr>
              <a:t>valerianalytics</a:t>
            </a:r>
            <a:r>
              <a:rPr lang="en-US" sz="2800" b="1" dirty="0">
                <a:latin typeface="+mj-lt"/>
              </a:rPr>
              <a:t> RDB</a:t>
            </a:r>
          </a:p>
        </p:txBody>
      </p:sp>
      <p:sp>
        <p:nvSpPr>
          <p:cNvPr id="11" name="TextBox 10">
            <a:extLst>
              <a:ext uri="{FF2B5EF4-FFF2-40B4-BE49-F238E27FC236}">
                <a16:creationId xmlns:a16="http://schemas.microsoft.com/office/drawing/2014/main" id="{D7D6AA2F-6FDB-4947-9B92-C5D6F17336D4}"/>
              </a:ext>
            </a:extLst>
          </p:cNvPr>
          <p:cNvSpPr txBox="1"/>
          <p:nvPr/>
        </p:nvSpPr>
        <p:spPr>
          <a:xfrm>
            <a:off x="148033" y="1643678"/>
            <a:ext cx="3756065" cy="830997"/>
          </a:xfrm>
          <a:prstGeom prst="rect">
            <a:avLst/>
          </a:prstGeom>
          <a:noFill/>
        </p:spPr>
        <p:txBody>
          <a:bodyPr wrap="square" rtlCol="0" anchor="t">
            <a:spAutoFit/>
          </a:bodyPr>
          <a:lstStyle/>
          <a:p>
            <a:pPr marL="342900" indent="-342900" algn="ctr">
              <a:buAutoNum type="arabicPeriod"/>
            </a:pPr>
            <a:r>
              <a:rPr lang="en-US" sz="2400" b="1" dirty="0">
                <a:latin typeface="+mj-lt"/>
                <a:cs typeface="Arial"/>
              </a:rPr>
              <a:t>Download </a:t>
            </a:r>
            <a:r>
              <a:rPr lang="en-US" sz="2400" b="1" dirty="0" err="1">
                <a:latin typeface="+mj-lt"/>
                <a:cs typeface="Arial"/>
              </a:rPr>
              <a:t>PGAdmin</a:t>
            </a:r>
            <a:r>
              <a:rPr lang="en-US" sz="2400" b="1" dirty="0">
                <a:latin typeface="+mj-lt"/>
                <a:cs typeface="Arial"/>
              </a:rPr>
              <a:t> 4 (RDBMS)</a:t>
            </a:r>
          </a:p>
        </p:txBody>
      </p:sp>
      <p:pic>
        <p:nvPicPr>
          <p:cNvPr id="13" name="Picture 12">
            <a:extLst>
              <a:ext uri="{FF2B5EF4-FFF2-40B4-BE49-F238E27FC236}">
                <a16:creationId xmlns:a16="http://schemas.microsoft.com/office/drawing/2014/main" id="{78969BF6-51D3-41DC-890F-8D5827C438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0447" y="1361818"/>
            <a:ext cx="3275695" cy="1982841"/>
          </a:xfrm>
          <a:prstGeom prst="rect">
            <a:avLst/>
          </a:prstGeom>
        </p:spPr>
      </p:pic>
      <p:sp>
        <p:nvSpPr>
          <p:cNvPr id="14" name="Rectangle 13">
            <a:extLst>
              <a:ext uri="{FF2B5EF4-FFF2-40B4-BE49-F238E27FC236}">
                <a16:creationId xmlns:a16="http://schemas.microsoft.com/office/drawing/2014/main" id="{CB587C25-3A02-4D3E-94C3-DAB3F1E44FE5}"/>
              </a:ext>
            </a:extLst>
          </p:cNvPr>
          <p:cNvSpPr/>
          <p:nvPr/>
        </p:nvSpPr>
        <p:spPr>
          <a:xfrm>
            <a:off x="148033" y="2427061"/>
            <a:ext cx="3826753" cy="369332"/>
          </a:xfrm>
          <a:prstGeom prst="rect">
            <a:avLst/>
          </a:prstGeom>
        </p:spPr>
        <p:txBody>
          <a:bodyPr wrap="none">
            <a:spAutoFit/>
          </a:bodyPr>
          <a:lstStyle/>
          <a:p>
            <a:r>
              <a:rPr lang="en-US" dirty="0"/>
              <a:t>https://www.pgadmin.org/download/</a:t>
            </a:r>
          </a:p>
        </p:txBody>
      </p:sp>
      <p:sp>
        <p:nvSpPr>
          <p:cNvPr id="15" name="TextBox 14">
            <a:extLst>
              <a:ext uri="{FF2B5EF4-FFF2-40B4-BE49-F238E27FC236}">
                <a16:creationId xmlns:a16="http://schemas.microsoft.com/office/drawing/2014/main" id="{0F297760-6A11-450A-8EB0-EE5B62C17F03}"/>
              </a:ext>
            </a:extLst>
          </p:cNvPr>
          <p:cNvSpPr txBox="1"/>
          <p:nvPr/>
        </p:nvSpPr>
        <p:spPr>
          <a:xfrm>
            <a:off x="69374" y="3344659"/>
            <a:ext cx="3756065" cy="461665"/>
          </a:xfrm>
          <a:prstGeom prst="rect">
            <a:avLst/>
          </a:prstGeom>
          <a:noFill/>
        </p:spPr>
        <p:txBody>
          <a:bodyPr wrap="square" rtlCol="0" anchor="t">
            <a:spAutoFit/>
          </a:bodyPr>
          <a:lstStyle/>
          <a:p>
            <a:pPr algn="ctr"/>
            <a:r>
              <a:rPr lang="en-US" sz="2400" b="1" dirty="0">
                <a:latin typeface="+mj-lt"/>
                <a:cs typeface="Arial"/>
              </a:rPr>
              <a:t>2. Create a server</a:t>
            </a:r>
          </a:p>
        </p:txBody>
      </p:sp>
      <p:sp>
        <p:nvSpPr>
          <p:cNvPr id="16" name="TextBox 15">
            <a:extLst>
              <a:ext uri="{FF2B5EF4-FFF2-40B4-BE49-F238E27FC236}">
                <a16:creationId xmlns:a16="http://schemas.microsoft.com/office/drawing/2014/main" id="{F2B4DB88-D14C-4AF6-AB42-5FA843046D97}"/>
              </a:ext>
            </a:extLst>
          </p:cNvPr>
          <p:cNvSpPr txBox="1"/>
          <p:nvPr/>
        </p:nvSpPr>
        <p:spPr>
          <a:xfrm>
            <a:off x="69373" y="4676308"/>
            <a:ext cx="3756065" cy="1538883"/>
          </a:xfrm>
          <a:prstGeom prst="rect">
            <a:avLst/>
          </a:prstGeom>
          <a:noFill/>
        </p:spPr>
        <p:txBody>
          <a:bodyPr wrap="square" rtlCol="0" anchor="t">
            <a:spAutoFit/>
          </a:bodyPr>
          <a:lstStyle/>
          <a:p>
            <a:pPr algn="ctr"/>
            <a:r>
              <a:rPr lang="en-US" sz="2400" b="1" dirty="0">
                <a:latin typeface="+mj-lt"/>
                <a:cs typeface="Arial"/>
              </a:rPr>
              <a:t>3. Input credentials details*</a:t>
            </a:r>
          </a:p>
          <a:p>
            <a:pPr algn="ctr"/>
            <a:r>
              <a:rPr lang="en-US" sz="1100" b="1" dirty="0">
                <a:latin typeface="+mj-lt"/>
                <a:cs typeface="Arial"/>
              </a:rPr>
              <a:t>(found in Handout 2: Connecting to ‘</a:t>
            </a:r>
            <a:r>
              <a:rPr lang="en-US" sz="1100" b="1" dirty="0" err="1">
                <a:latin typeface="+mj-lt"/>
                <a:cs typeface="Arial"/>
              </a:rPr>
              <a:t>valerianalytics</a:t>
            </a:r>
            <a:r>
              <a:rPr lang="en-US" sz="1100" b="1" dirty="0">
                <a:latin typeface="+mj-lt"/>
                <a:cs typeface="Arial"/>
              </a:rPr>
              <a:t>’ database)</a:t>
            </a:r>
          </a:p>
        </p:txBody>
      </p:sp>
      <p:pic>
        <p:nvPicPr>
          <p:cNvPr id="18" name="Picture 17">
            <a:extLst>
              <a:ext uri="{FF2B5EF4-FFF2-40B4-BE49-F238E27FC236}">
                <a16:creationId xmlns:a16="http://schemas.microsoft.com/office/drawing/2014/main" id="{CE4B1645-194A-4380-91AC-5154294115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6195" y="2309074"/>
            <a:ext cx="3775586" cy="4475942"/>
          </a:xfrm>
          <a:prstGeom prst="rect">
            <a:avLst/>
          </a:prstGeom>
        </p:spPr>
      </p:pic>
      <p:sp>
        <p:nvSpPr>
          <p:cNvPr id="3" name="Slide Number Placeholder 2">
            <a:extLst>
              <a:ext uri="{FF2B5EF4-FFF2-40B4-BE49-F238E27FC236}">
                <a16:creationId xmlns:a16="http://schemas.microsoft.com/office/drawing/2014/main" id="{FD6EFBB4-082C-4C4D-AF84-99682988F318}"/>
              </a:ext>
            </a:extLst>
          </p:cNvPr>
          <p:cNvSpPr>
            <a:spLocks noGrp="1"/>
          </p:cNvSpPr>
          <p:nvPr>
            <p:ph type="sldNum" sz="quarter" idx="12"/>
          </p:nvPr>
        </p:nvSpPr>
        <p:spPr/>
        <p:txBody>
          <a:bodyPr/>
          <a:lstStyle/>
          <a:p>
            <a:fld id="{D3208424-F6AD-4E5C-917C-F54A0BC36660}" type="slidenum">
              <a:rPr lang="en-US" smtClean="0"/>
              <a:t>32</a:t>
            </a:fld>
            <a:endParaRPr lang="en-US"/>
          </a:p>
        </p:txBody>
      </p:sp>
    </p:spTree>
    <p:extLst>
      <p:ext uri="{BB962C8B-B14F-4D97-AF65-F5344CB8AC3E}">
        <p14:creationId xmlns:p14="http://schemas.microsoft.com/office/powerpoint/2010/main" val="191826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1402" y="3067812"/>
            <a:ext cx="11066928" cy="1034163"/>
          </a:xfrm>
        </p:spPr>
        <p:txBody>
          <a:bodyPr>
            <a:noAutofit/>
          </a:bodyPr>
          <a:lstStyle/>
          <a:p>
            <a:pPr algn="ctr"/>
            <a:br>
              <a:rPr lang="en-US" sz="6000" b="1" dirty="0">
                <a:latin typeface="+mj-lt"/>
              </a:rPr>
            </a:br>
            <a:r>
              <a:rPr lang="en-US" sz="6000" b="1" dirty="0">
                <a:solidFill>
                  <a:schemeClr val="bg1"/>
                </a:solidFill>
                <a:latin typeface="+mj-lt"/>
              </a:rPr>
              <a:t>Part 4</a:t>
            </a:r>
            <a:br>
              <a:rPr lang="en-US" sz="6000" b="1" dirty="0">
                <a:solidFill>
                  <a:schemeClr val="bg1"/>
                </a:solidFill>
                <a:latin typeface="+mj-lt"/>
              </a:rPr>
            </a:br>
            <a:r>
              <a:rPr lang="en-US" sz="6000" b="1" i="1" dirty="0">
                <a:solidFill>
                  <a:schemeClr val="bg1"/>
                </a:solidFill>
                <a:latin typeface="+mj-lt"/>
              </a:rPr>
              <a:t>THE BASIC SYNTAX OF SQL</a:t>
            </a:r>
          </a:p>
        </p:txBody>
      </p:sp>
      <p:sp>
        <p:nvSpPr>
          <p:cNvPr id="3" name="Slide Number Placeholder 2">
            <a:extLst>
              <a:ext uri="{FF2B5EF4-FFF2-40B4-BE49-F238E27FC236}">
                <a16:creationId xmlns:a16="http://schemas.microsoft.com/office/drawing/2014/main" id="{C0CDEFB3-41A7-45CB-978F-82662C475C1A}"/>
              </a:ext>
            </a:extLst>
          </p:cNvPr>
          <p:cNvSpPr>
            <a:spLocks noGrp="1"/>
          </p:cNvSpPr>
          <p:nvPr>
            <p:ph type="sldNum" sz="quarter" idx="12"/>
          </p:nvPr>
        </p:nvSpPr>
        <p:spPr/>
        <p:txBody>
          <a:bodyPr/>
          <a:lstStyle/>
          <a:p>
            <a:fld id="{D3208424-F6AD-4E5C-917C-F54A0BC36660}" type="slidenum">
              <a:rPr lang="en-US" smtClean="0"/>
              <a:t>33</a:t>
            </a:fld>
            <a:endParaRPr lang="en-US"/>
          </a:p>
        </p:txBody>
      </p:sp>
    </p:spTree>
    <p:extLst>
      <p:ext uri="{BB962C8B-B14F-4D97-AF65-F5344CB8AC3E}">
        <p14:creationId xmlns:p14="http://schemas.microsoft.com/office/powerpoint/2010/main" val="1998078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What is the basic syntax of SQL?</a:t>
            </a:r>
          </a:p>
        </p:txBody>
      </p:sp>
      <p:sp>
        <p:nvSpPr>
          <p:cNvPr id="11" name="TextBox 10">
            <a:extLst>
              <a:ext uri="{FF2B5EF4-FFF2-40B4-BE49-F238E27FC236}">
                <a16:creationId xmlns:a16="http://schemas.microsoft.com/office/drawing/2014/main" id="{D7D6AA2F-6FDB-4947-9B92-C5D6F17336D4}"/>
              </a:ext>
            </a:extLst>
          </p:cNvPr>
          <p:cNvSpPr txBox="1"/>
          <p:nvPr/>
        </p:nvSpPr>
        <p:spPr>
          <a:xfrm>
            <a:off x="3392678" y="1980869"/>
            <a:ext cx="6734548" cy="338554"/>
          </a:xfrm>
          <a:prstGeom prst="rect">
            <a:avLst/>
          </a:prstGeom>
          <a:ln w="76200"/>
        </p:spPr>
        <p:style>
          <a:lnRef idx="2">
            <a:schemeClr val="accent6"/>
          </a:lnRef>
          <a:fillRef idx="1">
            <a:schemeClr val="lt1"/>
          </a:fillRef>
          <a:effectRef idx="0">
            <a:schemeClr val="accent6"/>
          </a:effectRef>
          <a:fontRef idx="minor">
            <a:schemeClr val="dk1"/>
          </a:fontRef>
        </p:style>
        <p:txBody>
          <a:bodyPr wrap="square" rtlCol="0" anchor="t">
            <a:spAutoFit/>
          </a:bodyPr>
          <a:lstStyle/>
          <a:p>
            <a:r>
              <a:rPr lang="en-US" sz="1600" b="1" dirty="0">
                <a:latin typeface="+mj-lt"/>
                <a:cs typeface="Arial"/>
              </a:rPr>
              <a:t>Fields/columns you’d like to see in result-set </a:t>
            </a:r>
          </a:p>
        </p:txBody>
      </p:sp>
      <p:sp>
        <p:nvSpPr>
          <p:cNvPr id="3" name="TextBox 2">
            <a:extLst>
              <a:ext uri="{FF2B5EF4-FFF2-40B4-BE49-F238E27FC236}">
                <a16:creationId xmlns:a16="http://schemas.microsoft.com/office/drawing/2014/main" id="{710FD8BB-48A6-4342-97F8-9449E568A75B}"/>
              </a:ext>
            </a:extLst>
          </p:cNvPr>
          <p:cNvSpPr txBox="1"/>
          <p:nvPr/>
        </p:nvSpPr>
        <p:spPr>
          <a:xfrm>
            <a:off x="9261987" y="4301613"/>
            <a:ext cx="2448232" cy="673510"/>
          </a:xfrm>
          <a:prstGeom prst="rect">
            <a:avLst/>
          </a:prstGeom>
          <a:noFill/>
        </p:spPr>
        <p:txBody>
          <a:bodyPr wrap="square" rtlCol="0">
            <a:noAutofit/>
          </a:bodyPr>
          <a:lstStyle/>
          <a:p>
            <a:pPr marL="115888" indent="-115888">
              <a:spcAft>
                <a:spcPts val="600"/>
              </a:spcAft>
              <a:buFont typeface="Arial" panose="020B0604020202020204" pitchFamily="34" charset="0"/>
              <a:buChar char="•"/>
            </a:pPr>
            <a:endParaRPr lang="en-US" sz="1500" dirty="0">
              <a:solidFill>
                <a:srgbClr val="69747C"/>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0BFAADE9-505A-45E2-9650-C0CA39B1964A}"/>
              </a:ext>
            </a:extLst>
          </p:cNvPr>
          <p:cNvSpPr txBox="1"/>
          <p:nvPr/>
        </p:nvSpPr>
        <p:spPr>
          <a:xfrm>
            <a:off x="993607" y="1771839"/>
            <a:ext cx="3756065" cy="4832092"/>
          </a:xfrm>
          <a:prstGeom prst="rect">
            <a:avLst/>
          </a:prstGeom>
          <a:noFill/>
        </p:spPr>
        <p:txBody>
          <a:bodyPr wrap="square" rtlCol="0" anchor="t">
            <a:spAutoFit/>
          </a:bodyPr>
          <a:lstStyle/>
          <a:p>
            <a:r>
              <a:rPr lang="en-US" sz="4400" b="1" dirty="0">
                <a:latin typeface="+mj-lt"/>
                <a:cs typeface="Arial"/>
              </a:rPr>
              <a:t>SELECT</a:t>
            </a:r>
          </a:p>
          <a:p>
            <a:r>
              <a:rPr lang="en-US" sz="4400" b="1" dirty="0">
                <a:latin typeface="+mj-lt"/>
                <a:cs typeface="Arial"/>
              </a:rPr>
              <a:t>FROM</a:t>
            </a:r>
          </a:p>
          <a:p>
            <a:r>
              <a:rPr lang="en-US" sz="4400" b="1" dirty="0">
                <a:latin typeface="+mj-lt"/>
                <a:cs typeface="Arial"/>
              </a:rPr>
              <a:t>WHERE</a:t>
            </a:r>
          </a:p>
          <a:p>
            <a:r>
              <a:rPr lang="en-US" sz="4400" b="1" dirty="0">
                <a:latin typeface="+mj-lt"/>
                <a:cs typeface="Arial"/>
              </a:rPr>
              <a:t>GROUP BY</a:t>
            </a:r>
          </a:p>
          <a:p>
            <a:r>
              <a:rPr lang="en-US" sz="4400" b="1" dirty="0">
                <a:latin typeface="+mj-lt"/>
                <a:cs typeface="Arial"/>
              </a:rPr>
              <a:t>HAVING</a:t>
            </a:r>
          </a:p>
          <a:p>
            <a:r>
              <a:rPr lang="en-US" sz="4400" b="1" dirty="0">
                <a:latin typeface="+mj-lt"/>
                <a:cs typeface="Arial"/>
              </a:rPr>
              <a:t>ORDER BY</a:t>
            </a:r>
          </a:p>
          <a:p>
            <a:r>
              <a:rPr lang="en-US" sz="4400" b="1" dirty="0">
                <a:latin typeface="+mj-lt"/>
                <a:cs typeface="Arial"/>
              </a:rPr>
              <a:t>LIMIT </a:t>
            </a:r>
          </a:p>
        </p:txBody>
      </p:sp>
      <p:sp>
        <p:nvSpPr>
          <p:cNvPr id="14" name="TextBox 13">
            <a:extLst>
              <a:ext uri="{FF2B5EF4-FFF2-40B4-BE49-F238E27FC236}">
                <a16:creationId xmlns:a16="http://schemas.microsoft.com/office/drawing/2014/main" id="{926DCC02-60AF-41BA-9B39-73330695D313}"/>
              </a:ext>
            </a:extLst>
          </p:cNvPr>
          <p:cNvSpPr txBox="1"/>
          <p:nvPr/>
        </p:nvSpPr>
        <p:spPr>
          <a:xfrm>
            <a:off x="2719169" y="2648943"/>
            <a:ext cx="6734548" cy="338554"/>
          </a:xfrm>
          <a:prstGeom prst="rect">
            <a:avLst/>
          </a:prstGeom>
          <a:ln w="76200"/>
        </p:spPr>
        <p:style>
          <a:lnRef idx="2">
            <a:schemeClr val="accent6"/>
          </a:lnRef>
          <a:fillRef idx="1">
            <a:schemeClr val="lt1"/>
          </a:fillRef>
          <a:effectRef idx="0">
            <a:schemeClr val="accent6"/>
          </a:effectRef>
          <a:fontRef idx="minor">
            <a:schemeClr val="dk1"/>
          </a:fontRef>
        </p:style>
        <p:txBody>
          <a:bodyPr wrap="square" rtlCol="0" anchor="t">
            <a:spAutoFit/>
          </a:bodyPr>
          <a:lstStyle/>
          <a:p>
            <a:r>
              <a:rPr lang="en-US" sz="1600" b="1" dirty="0">
                <a:latin typeface="+mj-lt"/>
                <a:cs typeface="Arial"/>
              </a:rPr>
              <a:t>Table(s) where the fields/columns are located </a:t>
            </a:r>
          </a:p>
        </p:txBody>
      </p:sp>
      <p:sp>
        <p:nvSpPr>
          <p:cNvPr id="15" name="TextBox 14">
            <a:extLst>
              <a:ext uri="{FF2B5EF4-FFF2-40B4-BE49-F238E27FC236}">
                <a16:creationId xmlns:a16="http://schemas.microsoft.com/office/drawing/2014/main" id="{C05B73B7-6543-4F15-AA39-CBEBC540BBAB}"/>
              </a:ext>
            </a:extLst>
          </p:cNvPr>
          <p:cNvSpPr txBox="1"/>
          <p:nvPr/>
        </p:nvSpPr>
        <p:spPr>
          <a:xfrm>
            <a:off x="2984639" y="3316694"/>
            <a:ext cx="7221245" cy="338554"/>
          </a:xfrm>
          <a:prstGeom prst="rect">
            <a:avLst/>
          </a:prstGeom>
          <a:ln w="76200"/>
        </p:spPr>
        <p:style>
          <a:lnRef idx="2">
            <a:schemeClr val="accent6"/>
          </a:lnRef>
          <a:fillRef idx="1">
            <a:schemeClr val="lt1"/>
          </a:fillRef>
          <a:effectRef idx="0">
            <a:schemeClr val="accent6"/>
          </a:effectRef>
          <a:fontRef idx="minor">
            <a:schemeClr val="dk1"/>
          </a:fontRef>
        </p:style>
        <p:txBody>
          <a:bodyPr wrap="square" rtlCol="0" anchor="t">
            <a:spAutoFit/>
          </a:bodyPr>
          <a:lstStyle/>
          <a:p>
            <a:r>
              <a:rPr lang="en-US" sz="1600" b="1" dirty="0">
                <a:latin typeface="+mj-lt"/>
                <a:cs typeface="Arial"/>
              </a:rPr>
              <a:t>Rows/records you’d like to include/exclude in result-set </a:t>
            </a:r>
          </a:p>
        </p:txBody>
      </p:sp>
      <p:sp>
        <p:nvSpPr>
          <p:cNvPr id="16" name="TextBox 15">
            <a:extLst>
              <a:ext uri="{FF2B5EF4-FFF2-40B4-BE49-F238E27FC236}">
                <a16:creationId xmlns:a16="http://schemas.microsoft.com/office/drawing/2014/main" id="{047C62A5-7FAE-4FE0-A536-CD3C28799EFB}"/>
              </a:ext>
            </a:extLst>
          </p:cNvPr>
          <p:cNvSpPr txBox="1"/>
          <p:nvPr/>
        </p:nvSpPr>
        <p:spPr>
          <a:xfrm>
            <a:off x="3991918" y="3984445"/>
            <a:ext cx="7526046" cy="338554"/>
          </a:xfrm>
          <a:prstGeom prst="rect">
            <a:avLst/>
          </a:prstGeom>
          <a:ln w="76200"/>
        </p:spPr>
        <p:style>
          <a:lnRef idx="2">
            <a:schemeClr val="accent6"/>
          </a:lnRef>
          <a:fillRef idx="1">
            <a:schemeClr val="lt1"/>
          </a:fillRef>
          <a:effectRef idx="0">
            <a:schemeClr val="accent6"/>
          </a:effectRef>
          <a:fontRef idx="minor">
            <a:schemeClr val="dk1"/>
          </a:fontRef>
        </p:style>
        <p:txBody>
          <a:bodyPr wrap="square" rtlCol="0" anchor="t">
            <a:spAutoFit/>
          </a:bodyPr>
          <a:lstStyle/>
          <a:p>
            <a:r>
              <a:rPr lang="en-US" sz="1600" b="1" dirty="0">
                <a:latin typeface="+mj-lt"/>
                <a:cs typeface="Arial"/>
              </a:rPr>
              <a:t>Fields/columns you want your aggregate dimensions grouped by </a:t>
            </a:r>
          </a:p>
        </p:txBody>
      </p:sp>
      <p:sp>
        <p:nvSpPr>
          <p:cNvPr id="17" name="TextBox 16">
            <a:extLst>
              <a:ext uri="{FF2B5EF4-FFF2-40B4-BE49-F238E27FC236}">
                <a16:creationId xmlns:a16="http://schemas.microsoft.com/office/drawing/2014/main" id="{709A5120-7217-4611-877B-021B72C9294C}"/>
              </a:ext>
            </a:extLst>
          </p:cNvPr>
          <p:cNvSpPr txBox="1"/>
          <p:nvPr/>
        </p:nvSpPr>
        <p:spPr>
          <a:xfrm>
            <a:off x="3338672" y="4652196"/>
            <a:ext cx="8705844" cy="338554"/>
          </a:xfrm>
          <a:prstGeom prst="rect">
            <a:avLst/>
          </a:prstGeom>
          <a:ln w="76200"/>
        </p:spPr>
        <p:style>
          <a:lnRef idx="2">
            <a:schemeClr val="accent6"/>
          </a:lnRef>
          <a:fillRef idx="1">
            <a:schemeClr val="lt1"/>
          </a:fillRef>
          <a:effectRef idx="0">
            <a:schemeClr val="accent6"/>
          </a:effectRef>
          <a:fontRef idx="minor">
            <a:schemeClr val="dk1"/>
          </a:fontRef>
        </p:style>
        <p:txBody>
          <a:bodyPr wrap="square" rtlCol="0" anchor="t">
            <a:spAutoFit/>
          </a:bodyPr>
          <a:lstStyle/>
          <a:p>
            <a:r>
              <a:rPr lang="en-US" sz="1600" b="1" dirty="0">
                <a:latin typeface="+mj-lt"/>
                <a:cs typeface="Arial"/>
              </a:rPr>
              <a:t>Include/exclude rows/records where aggregate values meet a condition</a:t>
            </a:r>
          </a:p>
        </p:txBody>
      </p:sp>
      <p:sp>
        <p:nvSpPr>
          <p:cNvPr id="18" name="TextBox 17">
            <a:extLst>
              <a:ext uri="{FF2B5EF4-FFF2-40B4-BE49-F238E27FC236}">
                <a16:creationId xmlns:a16="http://schemas.microsoft.com/office/drawing/2014/main" id="{4225292A-1805-4E78-99CB-0BCB3D64B702}"/>
              </a:ext>
            </a:extLst>
          </p:cNvPr>
          <p:cNvSpPr txBox="1"/>
          <p:nvPr/>
        </p:nvSpPr>
        <p:spPr>
          <a:xfrm>
            <a:off x="3960598" y="5341333"/>
            <a:ext cx="8083918" cy="338554"/>
          </a:xfrm>
          <a:prstGeom prst="rect">
            <a:avLst/>
          </a:prstGeom>
          <a:ln w="76200"/>
        </p:spPr>
        <p:style>
          <a:lnRef idx="2">
            <a:schemeClr val="accent6"/>
          </a:lnRef>
          <a:fillRef idx="1">
            <a:schemeClr val="lt1"/>
          </a:fillRef>
          <a:effectRef idx="0">
            <a:schemeClr val="accent6"/>
          </a:effectRef>
          <a:fontRef idx="minor">
            <a:schemeClr val="dk1"/>
          </a:fontRef>
        </p:style>
        <p:txBody>
          <a:bodyPr wrap="square" rtlCol="0" anchor="t">
            <a:spAutoFit/>
          </a:bodyPr>
          <a:lstStyle/>
          <a:p>
            <a:r>
              <a:rPr lang="en-US" sz="1600" b="1" dirty="0">
                <a:latin typeface="+mj-lt"/>
                <a:cs typeface="Arial"/>
              </a:rPr>
              <a:t>Sort the rows/records of result-set by ASC/DESC for a column(s)</a:t>
            </a:r>
          </a:p>
        </p:txBody>
      </p:sp>
      <p:sp>
        <p:nvSpPr>
          <p:cNvPr id="19" name="TextBox 18">
            <a:extLst>
              <a:ext uri="{FF2B5EF4-FFF2-40B4-BE49-F238E27FC236}">
                <a16:creationId xmlns:a16="http://schemas.microsoft.com/office/drawing/2014/main" id="{48659FFB-626D-4827-8575-540956692F1F}"/>
              </a:ext>
            </a:extLst>
          </p:cNvPr>
          <p:cNvSpPr txBox="1"/>
          <p:nvPr/>
        </p:nvSpPr>
        <p:spPr>
          <a:xfrm>
            <a:off x="2963871" y="6030470"/>
            <a:ext cx="8083918" cy="338554"/>
          </a:xfrm>
          <a:prstGeom prst="rect">
            <a:avLst/>
          </a:prstGeom>
          <a:ln w="76200"/>
        </p:spPr>
        <p:style>
          <a:lnRef idx="2">
            <a:schemeClr val="accent6"/>
          </a:lnRef>
          <a:fillRef idx="1">
            <a:schemeClr val="lt1"/>
          </a:fillRef>
          <a:effectRef idx="0">
            <a:schemeClr val="accent6"/>
          </a:effectRef>
          <a:fontRef idx="minor">
            <a:schemeClr val="dk1"/>
          </a:fontRef>
        </p:style>
        <p:txBody>
          <a:bodyPr wrap="square" rtlCol="0" anchor="t">
            <a:spAutoFit/>
          </a:bodyPr>
          <a:lstStyle/>
          <a:p>
            <a:r>
              <a:rPr lang="en-US" sz="1600" b="1" dirty="0">
                <a:latin typeface="+mj-lt"/>
                <a:cs typeface="Arial"/>
              </a:rPr>
              <a:t>Limit the number of rows/records to include in result-set.</a:t>
            </a:r>
          </a:p>
        </p:txBody>
      </p:sp>
      <p:pic>
        <p:nvPicPr>
          <p:cNvPr id="21" name="Picture 2" descr="Image result for check mark">
            <a:extLst>
              <a:ext uri="{FF2B5EF4-FFF2-40B4-BE49-F238E27FC236}">
                <a16:creationId xmlns:a16="http://schemas.microsoft.com/office/drawing/2014/main" id="{6B154F2C-3062-4B6C-A2BE-1E890A0FC8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607" y="1877050"/>
            <a:ext cx="442373" cy="44237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check mark">
            <a:extLst>
              <a:ext uri="{FF2B5EF4-FFF2-40B4-BE49-F238E27FC236}">
                <a16:creationId xmlns:a16="http://schemas.microsoft.com/office/drawing/2014/main" id="{50A48FB5-2002-44C2-BF2F-DB1091D28BC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607" y="2545124"/>
            <a:ext cx="442373" cy="4423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7C36312-BB6D-45A9-A7C3-C430CCA804AA}"/>
              </a:ext>
            </a:extLst>
          </p:cNvPr>
          <p:cNvSpPr>
            <a:spLocks noGrp="1"/>
          </p:cNvSpPr>
          <p:nvPr>
            <p:ph type="sldNum" sz="quarter" idx="12"/>
          </p:nvPr>
        </p:nvSpPr>
        <p:spPr/>
        <p:txBody>
          <a:bodyPr/>
          <a:lstStyle/>
          <a:p>
            <a:fld id="{D3208424-F6AD-4E5C-917C-F54A0BC36660}" type="slidenum">
              <a:rPr lang="en-US" smtClean="0"/>
              <a:t>34</a:t>
            </a:fld>
            <a:endParaRPr lang="en-US"/>
          </a:p>
        </p:txBody>
      </p:sp>
    </p:spTree>
    <p:extLst>
      <p:ext uri="{BB962C8B-B14F-4D97-AF65-F5344CB8AC3E}">
        <p14:creationId xmlns:p14="http://schemas.microsoft.com/office/powerpoint/2010/main" val="3682038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ppt_x"/>
                                          </p:val>
                                        </p:tav>
                                        <p:tav tm="100000">
                                          <p:val>
                                            <p:strVal val="#ppt_x"/>
                                          </p:val>
                                        </p:tav>
                                      </p:tavLst>
                                    </p:anim>
                                    <p:anim calcmode="lin" valueType="num">
                                      <p:cBhvr additive="base">
                                        <p:cTn id="2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fill="hold"/>
                                        <p:tgtEl>
                                          <p:spTgt spid="16"/>
                                        </p:tgtEl>
                                        <p:attrNameLst>
                                          <p:attrName>ppt_x</p:attrName>
                                        </p:attrNameLst>
                                      </p:cBhvr>
                                      <p:tavLst>
                                        <p:tav tm="0">
                                          <p:val>
                                            <p:strVal val="#ppt_x"/>
                                          </p:val>
                                        </p:tav>
                                        <p:tav tm="100000">
                                          <p:val>
                                            <p:strVal val="#ppt_x"/>
                                          </p:val>
                                        </p:tav>
                                      </p:tavLst>
                                    </p:anim>
                                    <p:anim calcmode="lin" valueType="num">
                                      <p:cBhvr additive="base">
                                        <p:cTn id="3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ppt_x"/>
                                          </p:val>
                                        </p:tav>
                                        <p:tav tm="100000">
                                          <p:val>
                                            <p:strVal val="#ppt_x"/>
                                          </p:val>
                                        </p:tav>
                                      </p:tavLst>
                                    </p:anim>
                                    <p:anim calcmode="lin" valueType="num">
                                      <p:cBhvr additive="base">
                                        <p:cTn id="3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ppt_x"/>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additive="base">
                                        <p:cTn id="48" dur="500" fill="hold"/>
                                        <p:tgtEl>
                                          <p:spTgt spid="19"/>
                                        </p:tgtEl>
                                        <p:attrNameLst>
                                          <p:attrName>ppt_x</p:attrName>
                                        </p:attrNameLst>
                                      </p:cBhvr>
                                      <p:tavLst>
                                        <p:tav tm="0">
                                          <p:val>
                                            <p:strVal val="#ppt_x"/>
                                          </p:val>
                                        </p:tav>
                                        <p:tav tm="100000">
                                          <p:val>
                                            <p:strVal val="#ppt_x"/>
                                          </p:val>
                                        </p:tav>
                                      </p:tavLst>
                                    </p:anim>
                                    <p:anim calcmode="lin" valueType="num">
                                      <p:cBhvr additive="base">
                                        <p:cTn id="4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fill="hold"/>
                                        <p:tgtEl>
                                          <p:spTgt spid="21"/>
                                        </p:tgtEl>
                                        <p:attrNameLst>
                                          <p:attrName>ppt_x</p:attrName>
                                        </p:attrNameLst>
                                      </p:cBhvr>
                                      <p:tavLst>
                                        <p:tav tm="0">
                                          <p:val>
                                            <p:strVal val="#ppt_x"/>
                                          </p:val>
                                        </p:tav>
                                        <p:tav tm="100000">
                                          <p:val>
                                            <p:strVal val="#ppt_x"/>
                                          </p:val>
                                        </p:tav>
                                      </p:tavLst>
                                    </p:anim>
                                    <p:anim calcmode="lin" valueType="num">
                                      <p:cBhvr additive="base">
                                        <p:cTn id="5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500" fill="hold"/>
                                        <p:tgtEl>
                                          <p:spTgt spid="22"/>
                                        </p:tgtEl>
                                        <p:attrNameLst>
                                          <p:attrName>ppt_x</p:attrName>
                                        </p:attrNameLst>
                                      </p:cBhvr>
                                      <p:tavLst>
                                        <p:tav tm="0">
                                          <p:val>
                                            <p:strVal val="#ppt_x"/>
                                          </p:val>
                                        </p:tav>
                                        <p:tav tm="100000">
                                          <p:val>
                                            <p:strVal val="#ppt_x"/>
                                          </p:val>
                                        </p:tav>
                                      </p:tavLst>
                                    </p:anim>
                                    <p:anim calcmode="lin" valueType="num">
                                      <p:cBhvr additive="base">
                                        <p:cTn id="6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4" grpId="0" animBg="1"/>
      <p:bldP spid="15" grpId="0" animBg="1"/>
      <p:bldP spid="16" grpId="0" animBg="1"/>
      <p:bldP spid="17" grpId="0" animBg="1"/>
      <p:bldP spid="18" grpId="0" animBg="1"/>
      <p:bldP spid="19"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0FD8BB-48A6-4342-97F8-9449E568A75B}"/>
              </a:ext>
            </a:extLst>
          </p:cNvPr>
          <p:cNvSpPr txBox="1"/>
          <p:nvPr/>
        </p:nvSpPr>
        <p:spPr>
          <a:xfrm>
            <a:off x="9261987" y="4301613"/>
            <a:ext cx="2448232" cy="673510"/>
          </a:xfrm>
          <a:prstGeom prst="rect">
            <a:avLst/>
          </a:prstGeom>
          <a:noFill/>
        </p:spPr>
        <p:txBody>
          <a:bodyPr wrap="square" rtlCol="0">
            <a:noAutofit/>
          </a:bodyPr>
          <a:lstStyle/>
          <a:p>
            <a:pPr marL="115888" indent="-115888">
              <a:spcAft>
                <a:spcPts val="600"/>
              </a:spcAft>
              <a:buFont typeface="Arial" panose="020B0604020202020204" pitchFamily="34" charset="0"/>
              <a:buChar char="•"/>
            </a:pPr>
            <a:endParaRPr lang="en-US" sz="1500" dirty="0">
              <a:solidFill>
                <a:srgbClr val="69747C"/>
              </a:solidFill>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532ED6C3-3152-4F42-A89E-70EF4735CE71}"/>
              </a:ext>
            </a:extLst>
          </p:cNvPr>
          <p:cNvGrpSpPr/>
          <p:nvPr/>
        </p:nvGrpSpPr>
        <p:grpSpPr>
          <a:xfrm>
            <a:off x="10096512" y="3254132"/>
            <a:ext cx="1838978" cy="1838978"/>
            <a:chOff x="7012872" y="2275935"/>
            <a:chExt cx="4223589" cy="4223589"/>
          </a:xfrm>
        </p:grpSpPr>
        <p:pic>
          <p:nvPicPr>
            <p:cNvPr id="20" name="Picture 4" descr="Image result for database icon">
              <a:extLst>
                <a:ext uri="{FF2B5EF4-FFF2-40B4-BE49-F238E27FC236}">
                  <a16:creationId xmlns:a16="http://schemas.microsoft.com/office/drawing/2014/main" id="{A6BB889E-D826-4F08-B029-002A852A6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2872" y="2275935"/>
              <a:ext cx="4223589" cy="42235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googly eyes png">
              <a:extLst>
                <a:ext uri="{FF2B5EF4-FFF2-40B4-BE49-F238E27FC236}">
                  <a16:creationId xmlns:a16="http://schemas.microsoft.com/office/drawing/2014/main" id="{59BFC967-88ED-4002-A5E1-CDF2493321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2660" y="2479739"/>
              <a:ext cx="2541815" cy="133753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mustache png">
              <a:extLst>
                <a:ext uri="{FF2B5EF4-FFF2-40B4-BE49-F238E27FC236}">
                  <a16:creationId xmlns:a16="http://schemas.microsoft.com/office/drawing/2014/main" id="{D2ED65E5-C655-4632-B5FD-2846189EA79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7767" y="3664299"/>
              <a:ext cx="2516708" cy="1707851"/>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2E34A873-9FAC-4117-B5EC-E9C640A90548}"/>
              </a:ext>
            </a:extLst>
          </p:cNvPr>
          <p:cNvPicPr>
            <a:picLocks noChangeAspect="1"/>
          </p:cNvPicPr>
          <p:nvPr/>
        </p:nvPicPr>
        <p:blipFill>
          <a:blip r:embed="rId6"/>
          <a:stretch>
            <a:fillRect/>
          </a:stretch>
        </p:blipFill>
        <p:spPr>
          <a:xfrm>
            <a:off x="7605715" y="4480436"/>
            <a:ext cx="1780253" cy="1780253"/>
          </a:xfrm>
          <a:prstGeom prst="rect">
            <a:avLst/>
          </a:prstGeom>
        </p:spPr>
      </p:pic>
      <p:pic>
        <p:nvPicPr>
          <p:cNvPr id="5" name="Picture 4">
            <a:extLst>
              <a:ext uri="{FF2B5EF4-FFF2-40B4-BE49-F238E27FC236}">
                <a16:creationId xmlns:a16="http://schemas.microsoft.com/office/drawing/2014/main" id="{7204A015-D98D-4C5F-A1CE-E1F297B4217C}"/>
              </a:ext>
            </a:extLst>
          </p:cNvPr>
          <p:cNvPicPr>
            <a:picLocks noChangeAspect="1"/>
          </p:cNvPicPr>
          <p:nvPr/>
        </p:nvPicPr>
        <p:blipFill>
          <a:blip r:embed="rId7"/>
          <a:stretch>
            <a:fillRect/>
          </a:stretch>
        </p:blipFill>
        <p:spPr>
          <a:xfrm>
            <a:off x="0" y="2108132"/>
            <a:ext cx="4484892" cy="2984978"/>
          </a:xfrm>
          <a:prstGeom prst="rect">
            <a:avLst/>
          </a:prstGeom>
        </p:spPr>
      </p:pic>
      <p:pic>
        <p:nvPicPr>
          <p:cNvPr id="23" name="Picture 22">
            <a:extLst>
              <a:ext uri="{FF2B5EF4-FFF2-40B4-BE49-F238E27FC236}">
                <a16:creationId xmlns:a16="http://schemas.microsoft.com/office/drawing/2014/main" id="{043BDE54-FBBD-4E60-AA3A-B61CC2D6F723}"/>
              </a:ext>
            </a:extLst>
          </p:cNvPr>
          <p:cNvPicPr>
            <a:picLocks noChangeAspect="1"/>
          </p:cNvPicPr>
          <p:nvPr/>
        </p:nvPicPr>
        <p:blipFill>
          <a:blip r:embed="rId6"/>
          <a:stretch>
            <a:fillRect/>
          </a:stretch>
        </p:blipFill>
        <p:spPr>
          <a:xfrm flipH="1">
            <a:off x="4472887" y="4352934"/>
            <a:ext cx="1878543" cy="1878543"/>
          </a:xfrm>
          <a:prstGeom prst="rect">
            <a:avLst/>
          </a:prstGeom>
        </p:spPr>
      </p:pic>
      <p:sp>
        <p:nvSpPr>
          <p:cNvPr id="24" name="TextBox 23">
            <a:extLst>
              <a:ext uri="{FF2B5EF4-FFF2-40B4-BE49-F238E27FC236}">
                <a16:creationId xmlns:a16="http://schemas.microsoft.com/office/drawing/2014/main" id="{F8EFBE8E-0101-4F97-B8A6-71ED41447674}"/>
              </a:ext>
            </a:extLst>
          </p:cNvPr>
          <p:cNvSpPr txBox="1"/>
          <p:nvPr/>
        </p:nvSpPr>
        <p:spPr>
          <a:xfrm>
            <a:off x="806835" y="5331535"/>
            <a:ext cx="2700017" cy="1077218"/>
          </a:xfrm>
          <a:prstGeom prst="rect">
            <a:avLst/>
          </a:prstGeom>
          <a:noFill/>
        </p:spPr>
        <p:txBody>
          <a:bodyPr wrap="square" rtlCol="0" anchor="t">
            <a:spAutoFit/>
          </a:bodyPr>
          <a:lstStyle/>
          <a:p>
            <a:pPr algn="ctr"/>
            <a:r>
              <a:rPr lang="en-US" sz="3200" b="1" i="1" dirty="0">
                <a:latin typeface="+mj-lt"/>
                <a:cs typeface="Arial"/>
              </a:rPr>
              <a:t>ASK A QUESTION</a:t>
            </a:r>
          </a:p>
        </p:txBody>
      </p:sp>
      <p:sp>
        <p:nvSpPr>
          <p:cNvPr id="25" name="TextBox 24">
            <a:extLst>
              <a:ext uri="{FF2B5EF4-FFF2-40B4-BE49-F238E27FC236}">
                <a16:creationId xmlns:a16="http://schemas.microsoft.com/office/drawing/2014/main" id="{004DB30B-8760-47FC-A061-4BB8DF1E1EA5}"/>
              </a:ext>
            </a:extLst>
          </p:cNvPr>
          <p:cNvSpPr txBox="1"/>
          <p:nvPr/>
        </p:nvSpPr>
        <p:spPr>
          <a:xfrm>
            <a:off x="9447437" y="5292206"/>
            <a:ext cx="2700017" cy="1077218"/>
          </a:xfrm>
          <a:prstGeom prst="rect">
            <a:avLst/>
          </a:prstGeom>
          <a:noFill/>
        </p:spPr>
        <p:txBody>
          <a:bodyPr wrap="square" rtlCol="0" anchor="t">
            <a:spAutoFit/>
          </a:bodyPr>
          <a:lstStyle/>
          <a:p>
            <a:pPr algn="ctr"/>
            <a:r>
              <a:rPr lang="en-US" sz="3200" b="1" i="1" dirty="0">
                <a:latin typeface="+mj-lt"/>
                <a:cs typeface="Arial"/>
              </a:rPr>
              <a:t>GET AN ANSWER</a:t>
            </a:r>
          </a:p>
        </p:txBody>
      </p:sp>
      <p:sp>
        <p:nvSpPr>
          <p:cNvPr id="26" name="Title 1">
            <a:extLst>
              <a:ext uri="{FF2B5EF4-FFF2-40B4-BE49-F238E27FC236}">
                <a16:creationId xmlns:a16="http://schemas.microsoft.com/office/drawing/2014/main" id="{E05FAB3D-0833-4A4E-B407-05577FB4E04B}"/>
              </a:ext>
            </a:extLst>
          </p:cNvPr>
          <p:cNvSpPr>
            <a:spLocks noGrp="1"/>
          </p:cNvSpPr>
          <p:nvPr>
            <p:ph type="title"/>
          </p:nvPr>
        </p:nvSpPr>
        <p:spPr>
          <a:xfrm>
            <a:off x="451036" y="171979"/>
            <a:ext cx="11066928" cy="1034163"/>
          </a:xfrm>
        </p:spPr>
        <p:txBody>
          <a:bodyPr>
            <a:noAutofit/>
          </a:bodyPr>
          <a:lstStyle/>
          <a:p>
            <a:r>
              <a:rPr lang="en-US" sz="3600" b="1" dirty="0">
                <a:solidFill>
                  <a:srgbClr val="FF0000"/>
                </a:solidFill>
                <a:latin typeface="+mj-lt"/>
              </a:rPr>
              <a:t>Guided</a:t>
            </a:r>
            <a:r>
              <a:rPr lang="en-US" sz="3600" b="1" dirty="0">
                <a:latin typeface="+mj-lt"/>
              </a:rPr>
              <a:t> Workshop: Basic SQL Syntax</a:t>
            </a:r>
          </a:p>
        </p:txBody>
      </p:sp>
      <p:sp>
        <p:nvSpPr>
          <p:cNvPr id="27" name="Speech Bubble: Rectangle 26">
            <a:extLst>
              <a:ext uri="{FF2B5EF4-FFF2-40B4-BE49-F238E27FC236}">
                <a16:creationId xmlns:a16="http://schemas.microsoft.com/office/drawing/2014/main" id="{D5F03604-F753-4474-BD44-3D90B4715FD8}"/>
              </a:ext>
            </a:extLst>
          </p:cNvPr>
          <p:cNvSpPr/>
          <p:nvPr/>
        </p:nvSpPr>
        <p:spPr>
          <a:xfrm>
            <a:off x="4312828" y="1551490"/>
            <a:ext cx="1771942" cy="1762078"/>
          </a:xfrm>
          <a:prstGeom prst="wedgeRectCallout">
            <a:avLst>
              <a:gd name="adj1" fmla="val -80621"/>
              <a:gd name="adj2" fmla="val 31946"/>
            </a:avLst>
          </a:prstGeom>
          <a:ln w="57150">
            <a:prstDash val="dash"/>
          </a:ln>
        </p:spPr>
        <p:style>
          <a:lnRef idx="2">
            <a:schemeClr val="accent6"/>
          </a:lnRef>
          <a:fillRef idx="1">
            <a:schemeClr val="lt1"/>
          </a:fillRef>
          <a:effectRef idx="0">
            <a:schemeClr val="accent6"/>
          </a:effectRef>
          <a:fontRef idx="minor">
            <a:schemeClr val="dk1"/>
          </a:fontRef>
        </p:style>
        <p:txBody>
          <a:bodyPr rtlCol="0" anchor="ctr"/>
          <a:lstStyle/>
          <a:p>
            <a:endParaRPr lang="en-US" sz="2400" dirty="0">
              <a:solidFill>
                <a:schemeClr val="tx1"/>
              </a:solidFill>
              <a:latin typeface="+mj-lt"/>
            </a:endParaRPr>
          </a:p>
        </p:txBody>
      </p:sp>
      <p:pic>
        <p:nvPicPr>
          <p:cNvPr id="6" name="Picture 5">
            <a:extLst>
              <a:ext uri="{FF2B5EF4-FFF2-40B4-BE49-F238E27FC236}">
                <a16:creationId xmlns:a16="http://schemas.microsoft.com/office/drawing/2014/main" id="{3AF786B4-D64E-4A81-80E5-4D0CC42A0070}"/>
              </a:ext>
            </a:extLst>
          </p:cNvPr>
          <p:cNvPicPr>
            <a:picLocks noChangeAspect="1"/>
          </p:cNvPicPr>
          <p:nvPr/>
        </p:nvPicPr>
        <p:blipFill>
          <a:blip r:embed="rId8"/>
          <a:stretch>
            <a:fillRect/>
          </a:stretch>
        </p:blipFill>
        <p:spPr>
          <a:xfrm>
            <a:off x="4561351" y="1744416"/>
            <a:ext cx="1274895" cy="1274895"/>
          </a:xfrm>
          <a:prstGeom prst="rect">
            <a:avLst/>
          </a:prstGeom>
        </p:spPr>
      </p:pic>
      <p:sp>
        <p:nvSpPr>
          <p:cNvPr id="28" name="Speech Bubble: Rectangle 27">
            <a:extLst>
              <a:ext uri="{FF2B5EF4-FFF2-40B4-BE49-F238E27FC236}">
                <a16:creationId xmlns:a16="http://schemas.microsoft.com/office/drawing/2014/main" id="{6CFD6F6E-AA34-449D-B8AD-995015E85C54}"/>
              </a:ext>
            </a:extLst>
          </p:cNvPr>
          <p:cNvSpPr/>
          <p:nvPr/>
        </p:nvSpPr>
        <p:spPr>
          <a:xfrm>
            <a:off x="6492741" y="1206142"/>
            <a:ext cx="3713143" cy="2107426"/>
          </a:xfrm>
          <a:prstGeom prst="wedgeRectCallout">
            <a:avLst>
              <a:gd name="adj1" fmla="val 45456"/>
              <a:gd name="adj2" fmla="val 83202"/>
            </a:avLst>
          </a:prstGeom>
          <a:ln w="57150">
            <a:prstDash val="dash"/>
          </a:ln>
        </p:spPr>
        <p:style>
          <a:lnRef idx="2">
            <a:schemeClr val="accent6"/>
          </a:lnRef>
          <a:fillRef idx="1">
            <a:schemeClr val="lt1"/>
          </a:fillRef>
          <a:effectRef idx="0">
            <a:schemeClr val="accent6"/>
          </a:effectRef>
          <a:fontRef idx="minor">
            <a:schemeClr val="dk1"/>
          </a:fontRef>
        </p:style>
        <p:txBody>
          <a:bodyPr rtlCol="0" anchor="ctr"/>
          <a:lstStyle/>
          <a:p>
            <a:endParaRPr lang="en-US" sz="2400" dirty="0">
              <a:solidFill>
                <a:schemeClr val="tx1"/>
              </a:solidFill>
              <a:latin typeface="+mj-lt"/>
            </a:endParaRPr>
          </a:p>
        </p:txBody>
      </p:sp>
      <p:pic>
        <p:nvPicPr>
          <p:cNvPr id="7" name="Picture 6">
            <a:extLst>
              <a:ext uri="{FF2B5EF4-FFF2-40B4-BE49-F238E27FC236}">
                <a16:creationId xmlns:a16="http://schemas.microsoft.com/office/drawing/2014/main" id="{C8D44FCA-702D-4FD2-B1BF-05580D9E0CFC}"/>
              </a:ext>
            </a:extLst>
          </p:cNvPr>
          <p:cNvPicPr>
            <a:picLocks noChangeAspect="1"/>
          </p:cNvPicPr>
          <p:nvPr/>
        </p:nvPicPr>
        <p:blipFill>
          <a:blip r:embed="rId9"/>
          <a:stretch>
            <a:fillRect/>
          </a:stretch>
        </p:blipFill>
        <p:spPr>
          <a:xfrm>
            <a:off x="6732600" y="1692145"/>
            <a:ext cx="3363912" cy="1238834"/>
          </a:xfrm>
          <a:prstGeom prst="rect">
            <a:avLst/>
          </a:prstGeom>
        </p:spPr>
      </p:pic>
      <p:sp>
        <p:nvSpPr>
          <p:cNvPr id="2" name="Slide Number Placeholder 1">
            <a:extLst>
              <a:ext uri="{FF2B5EF4-FFF2-40B4-BE49-F238E27FC236}">
                <a16:creationId xmlns:a16="http://schemas.microsoft.com/office/drawing/2014/main" id="{ED3FE3CB-C81E-4678-8CFE-BB447B097A7C}"/>
              </a:ext>
            </a:extLst>
          </p:cNvPr>
          <p:cNvSpPr>
            <a:spLocks noGrp="1"/>
          </p:cNvSpPr>
          <p:nvPr>
            <p:ph type="sldNum" sz="quarter" idx="12"/>
          </p:nvPr>
        </p:nvSpPr>
        <p:spPr/>
        <p:txBody>
          <a:bodyPr/>
          <a:lstStyle/>
          <a:p>
            <a:fld id="{D3208424-F6AD-4E5C-917C-F54A0BC36660}" type="slidenum">
              <a:rPr lang="en-US" smtClean="0"/>
              <a:t>35</a:t>
            </a:fld>
            <a:endParaRPr lang="en-US"/>
          </a:p>
        </p:txBody>
      </p:sp>
    </p:spTree>
    <p:extLst>
      <p:ext uri="{BB962C8B-B14F-4D97-AF65-F5344CB8AC3E}">
        <p14:creationId xmlns:p14="http://schemas.microsoft.com/office/powerpoint/2010/main" val="389189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0FD8BB-48A6-4342-97F8-9449E568A75B}"/>
              </a:ext>
            </a:extLst>
          </p:cNvPr>
          <p:cNvSpPr txBox="1"/>
          <p:nvPr/>
        </p:nvSpPr>
        <p:spPr>
          <a:xfrm>
            <a:off x="9261987" y="4301613"/>
            <a:ext cx="2448232" cy="673510"/>
          </a:xfrm>
          <a:prstGeom prst="rect">
            <a:avLst/>
          </a:prstGeom>
          <a:noFill/>
        </p:spPr>
        <p:txBody>
          <a:bodyPr wrap="square" rtlCol="0">
            <a:noAutofit/>
          </a:bodyPr>
          <a:lstStyle/>
          <a:p>
            <a:pPr marL="115888" indent="-115888">
              <a:spcAft>
                <a:spcPts val="600"/>
              </a:spcAft>
              <a:buFont typeface="Arial" panose="020B0604020202020204" pitchFamily="34" charset="0"/>
              <a:buChar char="•"/>
            </a:pPr>
            <a:endParaRPr lang="en-US" sz="1500" dirty="0">
              <a:solidFill>
                <a:srgbClr val="69747C"/>
              </a:solidFill>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532ED6C3-3152-4F42-A89E-70EF4735CE71}"/>
              </a:ext>
            </a:extLst>
          </p:cNvPr>
          <p:cNvGrpSpPr/>
          <p:nvPr/>
        </p:nvGrpSpPr>
        <p:grpSpPr>
          <a:xfrm>
            <a:off x="10096512" y="3254132"/>
            <a:ext cx="1838978" cy="1838978"/>
            <a:chOff x="7012872" y="2275935"/>
            <a:chExt cx="4223589" cy="4223589"/>
          </a:xfrm>
        </p:grpSpPr>
        <p:pic>
          <p:nvPicPr>
            <p:cNvPr id="20" name="Picture 4" descr="Image result for database icon">
              <a:extLst>
                <a:ext uri="{FF2B5EF4-FFF2-40B4-BE49-F238E27FC236}">
                  <a16:creationId xmlns:a16="http://schemas.microsoft.com/office/drawing/2014/main" id="{A6BB889E-D826-4F08-B029-002A852A6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2872" y="2275935"/>
              <a:ext cx="4223589" cy="42235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googly eyes png">
              <a:extLst>
                <a:ext uri="{FF2B5EF4-FFF2-40B4-BE49-F238E27FC236}">
                  <a16:creationId xmlns:a16="http://schemas.microsoft.com/office/drawing/2014/main" id="{59BFC967-88ED-4002-A5E1-CDF2493321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2660" y="2479739"/>
              <a:ext cx="2541815" cy="133753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mustache png">
              <a:extLst>
                <a:ext uri="{FF2B5EF4-FFF2-40B4-BE49-F238E27FC236}">
                  <a16:creationId xmlns:a16="http://schemas.microsoft.com/office/drawing/2014/main" id="{D2ED65E5-C655-4632-B5FD-2846189EA79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7767" y="3664299"/>
              <a:ext cx="2516708" cy="1707851"/>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2E34A873-9FAC-4117-B5EC-E9C640A90548}"/>
              </a:ext>
            </a:extLst>
          </p:cNvPr>
          <p:cNvPicPr>
            <a:picLocks noChangeAspect="1"/>
          </p:cNvPicPr>
          <p:nvPr/>
        </p:nvPicPr>
        <p:blipFill>
          <a:blip r:embed="rId6"/>
          <a:stretch>
            <a:fillRect/>
          </a:stretch>
        </p:blipFill>
        <p:spPr>
          <a:xfrm>
            <a:off x="7605715" y="4480436"/>
            <a:ext cx="1780253" cy="1780253"/>
          </a:xfrm>
          <a:prstGeom prst="rect">
            <a:avLst/>
          </a:prstGeom>
        </p:spPr>
      </p:pic>
      <p:pic>
        <p:nvPicPr>
          <p:cNvPr id="5" name="Picture 4">
            <a:extLst>
              <a:ext uri="{FF2B5EF4-FFF2-40B4-BE49-F238E27FC236}">
                <a16:creationId xmlns:a16="http://schemas.microsoft.com/office/drawing/2014/main" id="{7204A015-D98D-4C5F-A1CE-E1F297B4217C}"/>
              </a:ext>
            </a:extLst>
          </p:cNvPr>
          <p:cNvPicPr>
            <a:picLocks noChangeAspect="1"/>
          </p:cNvPicPr>
          <p:nvPr/>
        </p:nvPicPr>
        <p:blipFill>
          <a:blip r:embed="rId7"/>
          <a:stretch>
            <a:fillRect/>
          </a:stretch>
        </p:blipFill>
        <p:spPr>
          <a:xfrm>
            <a:off x="0" y="2108132"/>
            <a:ext cx="4484892" cy="2984978"/>
          </a:xfrm>
          <a:prstGeom prst="rect">
            <a:avLst/>
          </a:prstGeom>
        </p:spPr>
      </p:pic>
      <p:pic>
        <p:nvPicPr>
          <p:cNvPr id="23" name="Picture 22">
            <a:extLst>
              <a:ext uri="{FF2B5EF4-FFF2-40B4-BE49-F238E27FC236}">
                <a16:creationId xmlns:a16="http://schemas.microsoft.com/office/drawing/2014/main" id="{043BDE54-FBBD-4E60-AA3A-B61CC2D6F723}"/>
              </a:ext>
            </a:extLst>
          </p:cNvPr>
          <p:cNvPicPr>
            <a:picLocks noChangeAspect="1"/>
          </p:cNvPicPr>
          <p:nvPr/>
        </p:nvPicPr>
        <p:blipFill>
          <a:blip r:embed="rId6"/>
          <a:stretch>
            <a:fillRect/>
          </a:stretch>
        </p:blipFill>
        <p:spPr>
          <a:xfrm flipH="1">
            <a:off x="4472887" y="4352934"/>
            <a:ext cx="1878543" cy="1878543"/>
          </a:xfrm>
          <a:prstGeom prst="rect">
            <a:avLst/>
          </a:prstGeom>
        </p:spPr>
      </p:pic>
      <p:sp>
        <p:nvSpPr>
          <p:cNvPr id="24" name="TextBox 23">
            <a:extLst>
              <a:ext uri="{FF2B5EF4-FFF2-40B4-BE49-F238E27FC236}">
                <a16:creationId xmlns:a16="http://schemas.microsoft.com/office/drawing/2014/main" id="{F8EFBE8E-0101-4F97-B8A6-71ED41447674}"/>
              </a:ext>
            </a:extLst>
          </p:cNvPr>
          <p:cNvSpPr txBox="1"/>
          <p:nvPr/>
        </p:nvSpPr>
        <p:spPr>
          <a:xfrm>
            <a:off x="806835" y="5331535"/>
            <a:ext cx="2700017" cy="1077218"/>
          </a:xfrm>
          <a:prstGeom prst="rect">
            <a:avLst/>
          </a:prstGeom>
          <a:noFill/>
        </p:spPr>
        <p:txBody>
          <a:bodyPr wrap="square" rtlCol="0" anchor="t">
            <a:spAutoFit/>
          </a:bodyPr>
          <a:lstStyle/>
          <a:p>
            <a:pPr algn="ctr"/>
            <a:r>
              <a:rPr lang="en-US" sz="3200" b="1" i="1" dirty="0">
                <a:latin typeface="+mj-lt"/>
                <a:cs typeface="Arial"/>
              </a:rPr>
              <a:t>ASK A QUESTION</a:t>
            </a:r>
          </a:p>
        </p:txBody>
      </p:sp>
      <p:sp>
        <p:nvSpPr>
          <p:cNvPr id="25" name="TextBox 24">
            <a:extLst>
              <a:ext uri="{FF2B5EF4-FFF2-40B4-BE49-F238E27FC236}">
                <a16:creationId xmlns:a16="http://schemas.microsoft.com/office/drawing/2014/main" id="{004DB30B-8760-47FC-A061-4BB8DF1E1EA5}"/>
              </a:ext>
            </a:extLst>
          </p:cNvPr>
          <p:cNvSpPr txBox="1"/>
          <p:nvPr/>
        </p:nvSpPr>
        <p:spPr>
          <a:xfrm>
            <a:off x="9447437" y="5292206"/>
            <a:ext cx="2700017" cy="1077218"/>
          </a:xfrm>
          <a:prstGeom prst="rect">
            <a:avLst/>
          </a:prstGeom>
          <a:noFill/>
        </p:spPr>
        <p:txBody>
          <a:bodyPr wrap="square" rtlCol="0" anchor="t">
            <a:spAutoFit/>
          </a:bodyPr>
          <a:lstStyle/>
          <a:p>
            <a:pPr algn="ctr"/>
            <a:r>
              <a:rPr lang="en-US" sz="3200" b="1" i="1" dirty="0">
                <a:latin typeface="+mj-lt"/>
                <a:cs typeface="Arial"/>
              </a:rPr>
              <a:t>GET AN ANSWER</a:t>
            </a:r>
          </a:p>
        </p:txBody>
      </p:sp>
      <p:sp>
        <p:nvSpPr>
          <p:cNvPr id="26" name="Title 1">
            <a:extLst>
              <a:ext uri="{FF2B5EF4-FFF2-40B4-BE49-F238E27FC236}">
                <a16:creationId xmlns:a16="http://schemas.microsoft.com/office/drawing/2014/main" id="{E05FAB3D-0833-4A4E-B407-05577FB4E04B}"/>
              </a:ext>
            </a:extLst>
          </p:cNvPr>
          <p:cNvSpPr>
            <a:spLocks noGrp="1"/>
          </p:cNvSpPr>
          <p:nvPr>
            <p:ph type="title"/>
          </p:nvPr>
        </p:nvSpPr>
        <p:spPr>
          <a:xfrm>
            <a:off x="451035" y="171979"/>
            <a:ext cx="11259183" cy="1034163"/>
          </a:xfrm>
        </p:spPr>
        <p:txBody>
          <a:bodyPr>
            <a:noAutofit/>
          </a:bodyPr>
          <a:lstStyle/>
          <a:p>
            <a:r>
              <a:rPr lang="en-US" sz="3600" b="1" dirty="0">
                <a:solidFill>
                  <a:srgbClr val="FF0000"/>
                </a:solidFill>
                <a:latin typeface="+mj-lt"/>
              </a:rPr>
              <a:t>Independent</a:t>
            </a:r>
            <a:r>
              <a:rPr lang="en-US" sz="3600" b="1" dirty="0">
                <a:latin typeface="+mj-lt"/>
              </a:rPr>
              <a:t> Workshop : Basic SQL Syntax</a:t>
            </a:r>
          </a:p>
        </p:txBody>
      </p:sp>
      <p:sp>
        <p:nvSpPr>
          <p:cNvPr id="27" name="Speech Bubble: Rectangle 26">
            <a:extLst>
              <a:ext uri="{FF2B5EF4-FFF2-40B4-BE49-F238E27FC236}">
                <a16:creationId xmlns:a16="http://schemas.microsoft.com/office/drawing/2014/main" id="{D5F03604-F753-4474-BD44-3D90B4715FD8}"/>
              </a:ext>
            </a:extLst>
          </p:cNvPr>
          <p:cNvSpPr/>
          <p:nvPr/>
        </p:nvSpPr>
        <p:spPr>
          <a:xfrm>
            <a:off x="4312828" y="1551490"/>
            <a:ext cx="1771942" cy="1762078"/>
          </a:xfrm>
          <a:prstGeom prst="wedgeRectCallout">
            <a:avLst>
              <a:gd name="adj1" fmla="val -80621"/>
              <a:gd name="adj2" fmla="val 31946"/>
            </a:avLst>
          </a:prstGeom>
          <a:ln w="57150">
            <a:prstDash val="dash"/>
          </a:ln>
        </p:spPr>
        <p:style>
          <a:lnRef idx="2">
            <a:schemeClr val="accent6"/>
          </a:lnRef>
          <a:fillRef idx="1">
            <a:schemeClr val="lt1"/>
          </a:fillRef>
          <a:effectRef idx="0">
            <a:schemeClr val="accent6"/>
          </a:effectRef>
          <a:fontRef idx="minor">
            <a:schemeClr val="dk1"/>
          </a:fontRef>
        </p:style>
        <p:txBody>
          <a:bodyPr rtlCol="0" anchor="ctr"/>
          <a:lstStyle/>
          <a:p>
            <a:endParaRPr lang="en-US" sz="2400" dirty="0">
              <a:solidFill>
                <a:schemeClr val="tx1"/>
              </a:solidFill>
              <a:latin typeface="+mj-lt"/>
            </a:endParaRPr>
          </a:p>
        </p:txBody>
      </p:sp>
      <p:pic>
        <p:nvPicPr>
          <p:cNvPr id="6" name="Picture 5">
            <a:extLst>
              <a:ext uri="{FF2B5EF4-FFF2-40B4-BE49-F238E27FC236}">
                <a16:creationId xmlns:a16="http://schemas.microsoft.com/office/drawing/2014/main" id="{3AF786B4-D64E-4A81-80E5-4D0CC42A0070}"/>
              </a:ext>
            </a:extLst>
          </p:cNvPr>
          <p:cNvPicPr>
            <a:picLocks noChangeAspect="1"/>
          </p:cNvPicPr>
          <p:nvPr/>
        </p:nvPicPr>
        <p:blipFill>
          <a:blip r:embed="rId8"/>
          <a:stretch>
            <a:fillRect/>
          </a:stretch>
        </p:blipFill>
        <p:spPr>
          <a:xfrm>
            <a:off x="4561351" y="1744416"/>
            <a:ext cx="1274895" cy="1274895"/>
          </a:xfrm>
          <a:prstGeom prst="rect">
            <a:avLst/>
          </a:prstGeom>
        </p:spPr>
      </p:pic>
      <p:sp>
        <p:nvSpPr>
          <p:cNvPr id="28" name="Speech Bubble: Rectangle 27">
            <a:extLst>
              <a:ext uri="{FF2B5EF4-FFF2-40B4-BE49-F238E27FC236}">
                <a16:creationId xmlns:a16="http://schemas.microsoft.com/office/drawing/2014/main" id="{6CFD6F6E-AA34-449D-B8AD-995015E85C54}"/>
              </a:ext>
            </a:extLst>
          </p:cNvPr>
          <p:cNvSpPr/>
          <p:nvPr/>
        </p:nvSpPr>
        <p:spPr>
          <a:xfrm>
            <a:off x="6492741" y="1206142"/>
            <a:ext cx="3713143" cy="2107426"/>
          </a:xfrm>
          <a:prstGeom prst="wedgeRectCallout">
            <a:avLst>
              <a:gd name="adj1" fmla="val 45456"/>
              <a:gd name="adj2" fmla="val 83202"/>
            </a:avLst>
          </a:prstGeom>
          <a:ln w="57150">
            <a:prstDash val="dash"/>
          </a:ln>
        </p:spPr>
        <p:style>
          <a:lnRef idx="2">
            <a:schemeClr val="accent6"/>
          </a:lnRef>
          <a:fillRef idx="1">
            <a:schemeClr val="lt1"/>
          </a:fillRef>
          <a:effectRef idx="0">
            <a:schemeClr val="accent6"/>
          </a:effectRef>
          <a:fontRef idx="minor">
            <a:schemeClr val="dk1"/>
          </a:fontRef>
        </p:style>
        <p:txBody>
          <a:bodyPr rtlCol="0" anchor="ctr"/>
          <a:lstStyle/>
          <a:p>
            <a:endParaRPr lang="en-US" sz="2400" dirty="0">
              <a:solidFill>
                <a:schemeClr val="tx1"/>
              </a:solidFill>
              <a:latin typeface="+mj-lt"/>
            </a:endParaRPr>
          </a:p>
        </p:txBody>
      </p:sp>
      <p:pic>
        <p:nvPicPr>
          <p:cNvPr id="7" name="Picture 6">
            <a:extLst>
              <a:ext uri="{FF2B5EF4-FFF2-40B4-BE49-F238E27FC236}">
                <a16:creationId xmlns:a16="http://schemas.microsoft.com/office/drawing/2014/main" id="{C8D44FCA-702D-4FD2-B1BF-05580D9E0CFC}"/>
              </a:ext>
            </a:extLst>
          </p:cNvPr>
          <p:cNvPicPr>
            <a:picLocks noChangeAspect="1"/>
          </p:cNvPicPr>
          <p:nvPr/>
        </p:nvPicPr>
        <p:blipFill>
          <a:blip r:embed="rId9"/>
          <a:stretch>
            <a:fillRect/>
          </a:stretch>
        </p:blipFill>
        <p:spPr>
          <a:xfrm>
            <a:off x="6732600" y="1692145"/>
            <a:ext cx="3363912" cy="1238834"/>
          </a:xfrm>
          <a:prstGeom prst="rect">
            <a:avLst/>
          </a:prstGeom>
        </p:spPr>
      </p:pic>
      <p:sp>
        <p:nvSpPr>
          <p:cNvPr id="2" name="Slide Number Placeholder 1">
            <a:extLst>
              <a:ext uri="{FF2B5EF4-FFF2-40B4-BE49-F238E27FC236}">
                <a16:creationId xmlns:a16="http://schemas.microsoft.com/office/drawing/2014/main" id="{6BE6F836-9E94-4959-92CC-46C92924F2D7}"/>
              </a:ext>
            </a:extLst>
          </p:cNvPr>
          <p:cNvSpPr>
            <a:spLocks noGrp="1"/>
          </p:cNvSpPr>
          <p:nvPr>
            <p:ph type="sldNum" sz="quarter" idx="12"/>
          </p:nvPr>
        </p:nvSpPr>
        <p:spPr/>
        <p:txBody>
          <a:bodyPr/>
          <a:lstStyle/>
          <a:p>
            <a:fld id="{D3208424-F6AD-4E5C-917C-F54A0BC36660}" type="slidenum">
              <a:rPr lang="en-US" smtClean="0"/>
              <a:t>36</a:t>
            </a:fld>
            <a:endParaRPr lang="en-US"/>
          </a:p>
        </p:txBody>
      </p:sp>
    </p:spTree>
    <p:extLst>
      <p:ext uri="{BB962C8B-B14F-4D97-AF65-F5344CB8AC3E}">
        <p14:creationId xmlns:p14="http://schemas.microsoft.com/office/powerpoint/2010/main" val="174269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BASIC SQL Syntax: Key Takeaways</a:t>
            </a:r>
          </a:p>
        </p:txBody>
      </p:sp>
      <p:grpSp>
        <p:nvGrpSpPr>
          <p:cNvPr id="18" name="Group 17">
            <a:extLst>
              <a:ext uri="{FF2B5EF4-FFF2-40B4-BE49-F238E27FC236}">
                <a16:creationId xmlns:a16="http://schemas.microsoft.com/office/drawing/2014/main" id="{FD0300DA-8E3D-4C1A-A505-AA9D44A49DD0}"/>
              </a:ext>
            </a:extLst>
          </p:cNvPr>
          <p:cNvGrpSpPr/>
          <p:nvPr/>
        </p:nvGrpSpPr>
        <p:grpSpPr>
          <a:xfrm>
            <a:off x="7541343" y="2712608"/>
            <a:ext cx="3786514" cy="3786514"/>
            <a:chOff x="7012872" y="2275935"/>
            <a:chExt cx="4223589" cy="4223589"/>
          </a:xfrm>
        </p:grpSpPr>
        <p:pic>
          <p:nvPicPr>
            <p:cNvPr id="19" name="Picture 4" descr="Image result for database icon">
              <a:extLst>
                <a:ext uri="{FF2B5EF4-FFF2-40B4-BE49-F238E27FC236}">
                  <a16:creationId xmlns:a16="http://schemas.microsoft.com/office/drawing/2014/main" id="{FF832237-2FBB-4220-A289-14AD8A2D4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2872" y="2275935"/>
              <a:ext cx="4223589" cy="422358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googly eyes png">
              <a:extLst>
                <a:ext uri="{FF2B5EF4-FFF2-40B4-BE49-F238E27FC236}">
                  <a16:creationId xmlns:a16="http://schemas.microsoft.com/office/drawing/2014/main" id="{0C24D436-3ECA-4B03-9913-CEDDAB55505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2660" y="2479739"/>
              <a:ext cx="2541815" cy="133753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Image result for mustache png">
              <a:extLst>
                <a:ext uri="{FF2B5EF4-FFF2-40B4-BE49-F238E27FC236}">
                  <a16:creationId xmlns:a16="http://schemas.microsoft.com/office/drawing/2014/main" id="{EB3A6705-D246-4D58-ACCD-A9FC494C07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7767" y="3664299"/>
              <a:ext cx="2516708" cy="1707851"/>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Speech Bubble: Rectangle 5">
            <a:extLst>
              <a:ext uri="{FF2B5EF4-FFF2-40B4-BE49-F238E27FC236}">
                <a16:creationId xmlns:a16="http://schemas.microsoft.com/office/drawing/2014/main" id="{950B3F56-2D8E-43BE-A1EC-FE2542488D8C}"/>
              </a:ext>
            </a:extLst>
          </p:cNvPr>
          <p:cNvSpPr/>
          <p:nvPr/>
        </p:nvSpPr>
        <p:spPr>
          <a:xfrm>
            <a:off x="524312" y="1245765"/>
            <a:ext cx="6082965" cy="5302519"/>
          </a:xfrm>
          <a:prstGeom prst="wedgeRectCallout">
            <a:avLst>
              <a:gd name="adj1" fmla="val 67408"/>
              <a:gd name="adj2" fmla="val 15801"/>
            </a:avLst>
          </a:prstGeom>
          <a:ln w="57150">
            <a:prstDash val="dash"/>
          </a:ln>
        </p:spPr>
        <p:style>
          <a:lnRef idx="2">
            <a:schemeClr val="accent6"/>
          </a:lnRef>
          <a:fillRef idx="1">
            <a:schemeClr val="lt1"/>
          </a:fillRef>
          <a:effectRef idx="0">
            <a:schemeClr val="accent6"/>
          </a:effectRef>
          <a:fontRef idx="minor">
            <a:schemeClr val="dk1"/>
          </a:fontRef>
        </p:style>
        <p:txBody>
          <a:bodyPr rtlCol="0" anchor="ctr"/>
          <a:lstStyle/>
          <a:p>
            <a:pPr marL="514350" indent="-514350">
              <a:buAutoNum type="arabicPeriod"/>
            </a:pPr>
            <a:r>
              <a:rPr lang="en-US" sz="2400" dirty="0">
                <a:solidFill>
                  <a:schemeClr val="tx1"/>
                </a:solidFill>
                <a:latin typeface="+mj-lt"/>
              </a:rPr>
              <a:t>Any line, any case; SQL can be written on multiple lines or single line in any case for keywords.</a:t>
            </a:r>
          </a:p>
          <a:p>
            <a:pPr marL="514350" indent="-514350">
              <a:buAutoNum type="arabicPeriod"/>
            </a:pPr>
            <a:endParaRPr lang="en-US" sz="2400" dirty="0">
              <a:solidFill>
                <a:schemeClr val="tx1"/>
              </a:solidFill>
              <a:latin typeface="+mj-lt"/>
            </a:endParaRPr>
          </a:p>
          <a:p>
            <a:pPr marL="514350" indent="-514350">
              <a:buAutoNum type="arabicPeriod"/>
            </a:pPr>
            <a:r>
              <a:rPr lang="en-US" sz="2400" dirty="0">
                <a:solidFill>
                  <a:schemeClr val="tx1"/>
                </a:solidFill>
                <a:latin typeface="+mj-lt"/>
              </a:rPr>
              <a:t>Comma chameleon; </a:t>
            </a:r>
            <a:r>
              <a:rPr lang="en-US" sz="2400" dirty="0" err="1">
                <a:solidFill>
                  <a:schemeClr val="tx1"/>
                </a:solidFill>
                <a:latin typeface="+mj-lt"/>
              </a:rPr>
              <a:t>Whatch</a:t>
            </a:r>
            <a:r>
              <a:rPr lang="en-US" sz="2400" dirty="0">
                <a:solidFill>
                  <a:schemeClr val="tx1"/>
                </a:solidFill>
                <a:latin typeface="+mj-lt"/>
              </a:rPr>
              <a:t> out for extra or missing commas in SELECT statement. Most common error in SQL</a:t>
            </a:r>
          </a:p>
          <a:p>
            <a:pPr marL="514350" indent="-514350">
              <a:buAutoNum type="arabicPeriod"/>
            </a:pPr>
            <a:endParaRPr lang="en-US" sz="2400" dirty="0">
              <a:solidFill>
                <a:schemeClr val="tx1"/>
              </a:solidFill>
              <a:latin typeface="+mj-lt"/>
            </a:endParaRPr>
          </a:p>
          <a:p>
            <a:pPr marL="514350" indent="-514350">
              <a:buAutoNum type="arabicPeriod"/>
            </a:pPr>
            <a:r>
              <a:rPr lang="en-US" sz="2400" dirty="0">
                <a:solidFill>
                  <a:schemeClr val="tx1"/>
                </a:solidFill>
                <a:latin typeface="+mj-lt"/>
              </a:rPr>
              <a:t>If you’re having trouble combining multiple/columns fields, you might have to use CAST() to convert data types.</a:t>
            </a:r>
          </a:p>
        </p:txBody>
      </p:sp>
      <p:sp>
        <p:nvSpPr>
          <p:cNvPr id="3" name="Slide Number Placeholder 2">
            <a:extLst>
              <a:ext uri="{FF2B5EF4-FFF2-40B4-BE49-F238E27FC236}">
                <a16:creationId xmlns:a16="http://schemas.microsoft.com/office/drawing/2014/main" id="{12684930-DD1C-4A10-8AC9-95743AA33F98}"/>
              </a:ext>
            </a:extLst>
          </p:cNvPr>
          <p:cNvSpPr>
            <a:spLocks noGrp="1"/>
          </p:cNvSpPr>
          <p:nvPr>
            <p:ph type="sldNum" sz="quarter" idx="12"/>
          </p:nvPr>
        </p:nvSpPr>
        <p:spPr/>
        <p:txBody>
          <a:bodyPr/>
          <a:lstStyle/>
          <a:p>
            <a:fld id="{D3208424-F6AD-4E5C-917C-F54A0BC36660}" type="slidenum">
              <a:rPr lang="en-US" smtClean="0"/>
              <a:t>37</a:t>
            </a:fld>
            <a:endParaRPr lang="en-US"/>
          </a:p>
        </p:txBody>
      </p:sp>
    </p:spTree>
    <p:extLst>
      <p:ext uri="{BB962C8B-B14F-4D97-AF65-F5344CB8AC3E}">
        <p14:creationId xmlns:p14="http://schemas.microsoft.com/office/powerpoint/2010/main" val="376672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1402" y="3067812"/>
            <a:ext cx="11066928" cy="1034163"/>
          </a:xfrm>
        </p:spPr>
        <p:txBody>
          <a:bodyPr>
            <a:noAutofit/>
          </a:bodyPr>
          <a:lstStyle/>
          <a:p>
            <a:pPr algn="ctr"/>
            <a:br>
              <a:rPr lang="en-US" sz="6000" b="1" dirty="0">
                <a:latin typeface="+mj-lt"/>
              </a:rPr>
            </a:br>
            <a:r>
              <a:rPr lang="en-US" sz="6000" b="1" dirty="0">
                <a:solidFill>
                  <a:schemeClr val="bg1"/>
                </a:solidFill>
                <a:latin typeface="+mj-lt"/>
              </a:rPr>
              <a:t>Part 5</a:t>
            </a:r>
            <a:br>
              <a:rPr lang="en-US" sz="6000" b="1" dirty="0">
                <a:solidFill>
                  <a:schemeClr val="bg1"/>
                </a:solidFill>
                <a:latin typeface="+mj-lt"/>
              </a:rPr>
            </a:br>
            <a:r>
              <a:rPr lang="en-US" sz="6000" b="1" i="1" dirty="0">
                <a:solidFill>
                  <a:schemeClr val="bg1"/>
                </a:solidFill>
                <a:latin typeface="+mj-lt"/>
              </a:rPr>
              <a:t>FILTERING WITH WHERE</a:t>
            </a:r>
          </a:p>
        </p:txBody>
      </p:sp>
      <p:sp>
        <p:nvSpPr>
          <p:cNvPr id="3" name="Slide Number Placeholder 2">
            <a:extLst>
              <a:ext uri="{FF2B5EF4-FFF2-40B4-BE49-F238E27FC236}">
                <a16:creationId xmlns:a16="http://schemas.microsoft.com/office/drawing/2014/main" id="{6262712B-FD1C-4305-A215-40FFDBCA6757}"/>
              </a:ext>
            </a:extLst>
          </p:cNvPr>
          <p:cNvSpPr>
            <a:spLocks noGrp="1"/>
          </p:cNvSpPr>
          <p:nvPr>
            <p:ph type="sldNum" sz="quarter" idx="12"/>
          </p:nvPr>
        </p:nvSpPr>
        <p:spPr/>
        <p:txBody>
          <a:bodyPr/>
          <a:lstStyle/>
          <a:p>
            <a:fld id="{D3208424-F6AD-4E5C-917C-F54A0BC36660}" type="slidenum">
              <a:rPr lang="en-US" smtClean="0"/>
              <a:t>38</a:t>
            </a:fld>
            <a:endParaRPr lang="en-US"/>
          </a:p>
        </p:txBody>
      </p:sp>
    </p:spTree>
    <p:extLst>
      <p:ext uri="{BB962C8B-B14F-4D97-AF65-F5344CB8AC3E}">
        <p14:creationId xmlns:p14="http://schemas.microsoft.com/office/powerpoint/2010/main" val="275626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D432FFE-632B-4AB1-80E4-3CE2A42466F5}"/>
              </a:ext>
            </a:extLst>
          </p:cNvPr>
          <p:cNvPicPr>
            <a:picLocks noChangeAspect="1"/>
          </p:cNvPicPr>
          <p:nvPr/>
        </p:nvPicPr>
        <p:blipFill>
          <a:blip r:embed="rId3"/>
          <a:stretch>
            <a:fillRect/>
          </a:stretch>
        </p:blipFill>
        <p:spPr>
          <a:xfrm>
            <a:off x="3424561" y="4568794"/>
            <a:ext cx="2926334" cy="1950889"/>
          </a:xfrm>
          <a:prstGeom prst="rect">
            <a:avLst/>
          </a:prstGeom>
        </p:spPr>
      </p:pic>
      <p:pic>
        <p:nvPicPr>
          <p:cNvPr id="15" name="Picture 14">
            <a:extLst>
              <a:ext uri="{FF2B5EF4-FFF2-40B4-BE49-F238E27FC236}">
                <a16:creationId xmlns:a16="http://schemas.microsoft.com/office/drawing/2014/main" id="{D41A4A2E-3111-4993-9B6A-D5E1C9BB04AD}"/>
              </a:ext>
            </a:extLst>
          </p:cNvPr>
          <p:cNvPicPr>
            <a:picLocks noChangeAspect="1"/>
          </p:cNvPicPr>
          <p:nvPr/>
        </p:nvPicPr>
        <p:blipFill>
          <a:blip r:embed="rId4"/>
          <a:stretch>
            <a:fillRect/>
          </a:stretch>
        </p:blipFill>
        <p:spPr>
          <a:xfrm>
            <a:off x="10783702" y="4239153"/>
            <a:ext cx="1408298" cy="1347333"/>
          </a:xfrm>
          <a:prstGeom prst="rect">
            <a:avLst/>
          </a:prstGeom>
        </p:spPr>
      </p:pic>
      <p:sp>
        <p:nvSpPr>
          <p:cNvPr id="3" name="TextBox 2">
            <a:extLst>
              <a:ext uri="{FF2B5EF4-FFF2-40B4-BE49-F238E27FC236}">
                <a16:creationId xmlns:a16="http://schemas.microsoft.com/office/drawing/2014/main" id="{710FD8BB-48A6-4342-97F8-9449E568A75B}"/>
              </a:ext>
            </a:extLst>
          </p:cNvPr>
          <p:cNvSpPr txBox="1"/>
          <p:nvPr/>
        </p:nvSpPr>
        <p:spPr>
          <a:xfrm>
            <a:off x="9047943" y="4232039"/>
            <a:ext cx="2448232" cy="673510"/>
          </a:xfrm>
          <a:prstGeom prst="rect">
            <a:avLst/>
          </a:prstGeom>
          <a:noFill/>
        </p:spPr>
        <p:txBody>
          <a:bodyPr wrap="square" rtlCol="0">
            <a:noAutofit/>
          </a:bodyPr>
          <a:lstStyle/>
          <a:p>
            <a:pPr marL="115888" indent="-115888">
              <a:spcAft>
                <a:spcPts val="600"/>
              </a:spcAft>
              <a:buFont typeface="Arial" panose="020B0604020202020204" pitchFamily="34" charset="0"/>
              <a:buChar char="•"/>
            </a:pPr>
            <a:endParaRPr lang="en-US" sz="1500" dirty="0">
              <a:solidFill>
                <a:srgbClr val="69747C"/>
              </a:solidFill>
              <a:latin typeface="Arial" panose="020B0604020202020204" pitchFamily="34" charset="0"/>
              <a:cs typeface="Arial" panose="020B0604020202020204" pitchFamily="34" charset="0"/>
            </a:endParaRPr>
          </a:p>
        </p:txBody>
      </p:sp>
      <p:sp>
        <p:nvSpPr>
          <p:cNvPr id="26" name="Title 1">
            <a:extLst>
              <a:ext uri="{FF2B5EF4-FFF2-40B4-BE49-F238E27FC236}">
                <a16:creationId xmlns:a16="http://schemas.microsoft.com/office/drawing/2014/main" id="{E05FAB3D-0833-4A4E-B407-05577FB4E04B}"/>
              </a:ext>
            </a:extLst>
          </p:cNvPr>
          <p:cNvSpPr>
            <a:spLocks noGrp="1"/>
          </p:cNvSpPr>
          <p:nvPr>
            <p:ph type="title"/>
          </p:nvPr>
        </p:nvSpPr>
        <p:spPr>
          <a:xfrm>
            <a:off x="451036" y="171979"/>
            <a:ext cx="11066928" cy="1034163"/>
          </a:xfrm>
        </p:spPr>
        <p:txBody>
          <a:bodyPr>
            <a:noAutofit/>
          </a:bodyPr>
          <a:lstStyle/>
          <a:p>
            <a:r>
              <a:rPr lang="en-US" sz="3600" b="1" dirty="0">
                <a:latin typeface="+mj-lt"/>
              </a:rPr>
              <a:t>Filtering with WHERE: Comparisons</a:t>
            </a:r>
          </a:p>
        </p:txBody>
      </p:sp>
      <p:sp>
        <p:nvSpPr>
          <p:cNvPr id="2" name="Slide Number Placeholder 1">
            <a:extLst>
              <a:ext uri="{FF2B5EF4-FFF2-40B4-BE49-F238E27FC236}">
                <a16:creationId xmlns:a16="http://schemas.microsoft.com/office/drawing/2014/main" id="{8D873FAC-7A9F-489D-B824-EF9E6F75A7C0}"/>
              </a:ext>
            </a:extLst>
          </p:cNvPr>
          <p:cNvSpPr>
            <a:spLocks noGrp="1"/>
          </p:cNvSpPr>
          <p:nvPr>
            <p:ph type="sldNum" sz="quarter" idx="12"/>
          </p:nvPr>
        </p:nvSpPr>
        <p:spPr/>
        <p:txBody>
          <a:bodyPr/>
          <a:lstStyle/>
          <a:p>
            <a:fld id="{D3208424-F6AD-4E5C-917C-F54A0BC36660}" type="slidenum">
              <a:rPr lang="en-US" smtClean="0"/>
              <a:t>39</a:t>
            </a:fld>
            <a:endParaRPr lang="en-US"/>
          </a:p>
        </p:txBody>
      </p:sp>
      <p:pic>
        <p:nvPicPr>
          <p:cNvPr id="8" name="Picture 7">
            <a:extLst>
              <a:ext uri="{FF2B5EF4-FFF2-40B4-BE49-F238E27FC236}">
                <a16:creationId xmlns:a16="http://schemas.microsoft.com/office/drawing/2014/main" id="{2DAAFF96-D356-43A4-B19E-0744663BA5BA}"/>
              </a:ext>
            </a:extLst>
          </p:cNvPr>
          <p:cNvPicPr>
            <a:picLocks noChangeAspect="1"/>
          </p:cNvPicPr>
          <p:nvPr/>
        </p:nvPicPr>
        <p:blipFill>
          <a:blip r:embed="rId5"/>
          <a:stretch>
            <a:fillRect/>
          </a:stretch>
        </p:blipFill>
        <p:spPr>
          <a:xfrm>
            <a:off x="5354052" y="1763098"/>
            <a:ext cx="6604618" cy="2181970"/>
          </a:xfrm>
          <a:prstGeom prst="rect">
            <a:avLst/>
          </a:prstGeom>
        </p:spPr>
      </p:pic>
      <p:pic>
        <p:nvPicPr>
          <p:cNvPr id="1028" name="Picture 4" descr="Image result for filter">
            <a:extLst>
              <a:ext uri="{FF2B5EF4-FFF2-40B4-BE49-F238E27FC236}">
                <a16:creationId xmlns:a16="http://schemas.microsoft.com/office/drawing/2014/main" id="{21046CE9-F570-49DB-B977-F7E42473CC6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14615" y="3117899"/>
            <a:ext cx="2291977" cy="22919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65BBDC4-8081-4BD4-B5BA-E5DBDA64C4DE}"/>
              </a:ext>
            </a:extLst>
          </p:cNvPr>
          <p:cNvPicPr>
            <a:picLocks noChangeAspect="1"/>
          </p:cNvPicPr>
          <p:nvPr/>
        </p:nvPicPr>
        <p:blipFill>
          <a:blip r:embed="rId7"/>
          <a:stretch>
            <a:fillRect/>
          </a:stretch>
        </p:blipFill>
        <p:spPr>
          <a:xfrm>
            <a:off x="149412" y="1249541"/>
            <a:ext cx="5037697" cy="1511761"/>
          </a:xfrm>
          <a:prstGeom prst="rect">
            <a:avLst/>
          </a:prstGeom>
        </p:spPr>
      </p:pic>
      <p:pic>
        <p:nvPicPr>
          <p:cNvPr id="12" name="Picture 11">
            <a:extLst>
              <a:ext uri="{FF2B5EF4-FFF2-40B4-BE49-F238E27FC236}">
                <a16:creationId xmlns:a16="http://schemas.microsoft.com/office/drawing/2014/main" id="{70355016-8C93-4F17-9D1F-C1A3E82E13D5}"/>
              </a:ext>
            </a:extLst>
          </p:cNvPr>
          <p:cNvPicPr>
            <a:picLocks noChangeAspect="1"/>
          </p:cNvPicPr>
          <p:nvPr/>
        </p:nvPicPr>
        <p:blipFill rotWithShape="1">
          <a:blip r:embed="rId8"/>
          <a:srcRect b="85569"/>
          <a:stretch/>
        </p:blipFill>
        <p:spPr>
          <a:xfrm>
            <a:off x="267388" y="2862366"/>
            <a:ext cx="1323822" cy="807695"/>
          </a:xfrm>
          <a:prstGeom prst="rect">
            <a:avLst/>
          </a:prstGeom>
        </p:spPr>
      </p:pic>
      <p:pic>
        <p:nvPicPr>
          <p:cNvPr id="30" name="Picture 29">
            <a:extLst>
              <a:ext uri="{FF2B5EF4-FFF2-40B4-BE49-F238E27FC236}">
                <a16:creationId xmlns:a16="http://schemas.microsoft.com/office/drawing/2014/main" id="{A1A55F32-4CA6-4871-9C21-09D8F25F11B8}"/>
              </a:ext>
            </a:extLst>
          </p:cNvPr>
          <p:cNvPicPr>
            <a:picLocks noChangeAspect="1"/>
          </p:cNvPicPr>
          <p:nvPr/>
        </p:nvPicPr>
        <p:blipFill rotWithShape="1">
          <a:blip r:embed="rId8"/>
          <a:srcRect t="14021" b="67937"/>
          <a:stretch/>
        </p:blipFill>
        <p:spPr>
          <a:xfrm>
            <a:off x="2006349" y="2804701"/>
            <a:ext cx="1323822" cy="1009825"/>
          </a:xfrm>
          <a:prstGeom prst="rect">
            <a:avLst/>
          </a:prstGeom>
        </p:spPr>
      </p:pic>
      <p:pic>
        <p:nvPicPr>
          <p:cNvPr id="31" name="Picture 30">
            <a:extLst>
              <a:ext uri="{FF2B5EF4-FFF2-40B4-BE49-F238E27FC236}">
                <a16:creationId xmlns:a16="http://schemas.microsoft.com/office/drawing/2014/main" id="{9C770045-4029-42D7-8486-A2B7CFE69E1F}"/>
              </a:ext>
            </a:extLst>
          </p:cNvPr>
          <p:cNvPicPr>
            <a:picLocks noChangeAspect="1"/>
          </p:cNvPicPr>
          <p:nvPr/>
        </p:nvPicPr>
        <p:blipFill>
          <a:blip r:embed="rId8"/>
          <a:stretch>
            <a:fillRect/>
          </a:stretch>
        </p:blipFill>
        <p:spPr>
          <a:xfrm>
            <a:off x="-1926120" y="3431097"/>
            <a:ext cx="1323822" cy="5596964"/>
          </a:xfrm>
          <a:prstGeom prst="rect">
            <a:avLst/>
          </a:prstGeom>
        </p:spPr>
      </p:pic>
      <p:pic>
        <p:nvPicPr>
          <p:cNvPr id="32" name="Picture 31">
            <a:extLst>
              <a:ext uri="{FF2B5EF4-FFF2-40B4-BE49-F238E27FC236}">
                <a16:creationId xmlns:a16="http://schemas.microsoft.com/office/drawing/2014/main" id="{899F1D43-B036-4A92-9735-D89B533333C9}"/>
              </a:ext>
            </a:extLst>
          </p:cNvPr>
          <p:cNvPicPr>
            <a:picLocks noChangeAspect="1"/>
          </p:cNvPicPr>
          <p:nvPr/>
        </p:nvPicPr>
        <p:blipFill rotWithShape="1">
          <a:blip r:embed="rId8"/>
          <a:srcRect t="39631" b="49177"/>
          <a:stretch/>
        </p:blipFill>
        <p:spPr>
          <a:xfrm>
            <a:off x="3563906" y="2804701"/>
            <a:ext cx="1323822" cy="626396"/>
          </a:xfrm>
          <a:prstGeom prst="rect">
            <a:avLst/>
          </a:prstGeom>
        </p:spPr>
      </p:pic>
      <p:pic>
        <p:nvPicPr>
          <p:cNvPr id="33" name="Picture 32">
            <a:extLst>
              <a:ext uri="{FF2B5EF4-FFF2-40B4-BE49-F238E27FC236}">
                <a16:creationId xmlns:a16="http://schemas.microsoft.com/office/drawing/2014/main" id="{D091CA30-97B6-4402-98DB-70BBE4F18613}"/>
              </a:ext>
            </a:extLst>
          </p:cNvPr>
          <p:cNvPicPr>
            <a:picLocks noChangeAspect="1"/>
          </p:cNvPicPr>
          <p:nvPr/>
        </p:nvPicPr>
        <p:blipFill rotWithShape="1">
          <a:blip r:embed="rId8"/>
          <a:srcRect t="51003" b="33888"/>
          <a:stretch/>
        </p:blipFill>
        <p:spPr>
          <a:xfrm>
            <a:off x="267388" y="3945068"/>
            <a:ext cx="1323822" cy="845672"/>
          </a:xfrm>
          <a:prstGeom prst="rect">
            <a:avLst/>
          </a:prstGeom>
        </p:spPr>
      </p:pic>
      <p:pic>
        <p:nvPicPr>
          <p:cNvPr id="34" name="Picture 33">
            <a:extLst>
              <a:ext uri="{FF2B5EF4-FFF2-40B4-BE49-F238E27FC236}">
                <a16:creationId xmlns:a16="http://schemas.microsoft.com/office/drawing/2014/main" id="{201B39AA-F397-4D64-8546-DD3DB15307FE}"/>
              </a:ext>
            </a:extLst>
          </p:cNvPr>
          <p:cNvPicPr>
            <a:picLocks noChangeAspect="1"/>
          </p:cNvPicPr>
          <p:nvPr/>
        </p:nvPicPr>
        <p:blipFill rotWithShape="1">
          <a:blip r:embed="rId8"/>
          <a:srcRect t="65419"/>
          <a:stretch/>
        </p:blipFill>
        <p:spPr>
          <a:xfrm>
            <a:off x="2054354" y="3945068"/>
            <a:ext cx="1323822" cy="1935504"/>
          </a:xfrm>
          <a:prstGeom prst="rect">
            <a:avLst/>
          </a:prstGeom>
        </p:spPr>
      </p:pic>
      <p:pic>
        <p:nvPicPr>
          <p:cNvPr id="35" name="Picture 4" descr="Image result for filter">
            <a:extLst>
              <a:ext uri="{FF2B5EF4-FFF2-40B4-BE49-F238E27FC236}">
                <a16:creationId xmlns:a16="http://schemas.microsoft.com/office/drawing/2014/main" id="{92654243-07B9-4180-BA3B-8AB694B43E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80105" y="3900805"/>
            <a:ext cx="2291977" cy="2291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03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6053" y="224031"/>
            <a:ext cx="11066463" cy="1033463"/>
          </a:xfrm>
        </p:spPr>
        <p:txBody>
          <a:bodyPr/>
          <a:lstStyle/>
          <a:p>
            <a:r>
              <a:rPr lang="en-US" b="1" dirty="0">
                <a:latin typeface="+mj-lt"/>
              </a:rPr>
              <a:t>What is SQL?</a:t>
            </a:r>
          </a:p>
        </p:txBody>
      </p:sp>
      <p:sp>
        <p:nvSpPr>
          <p:cNvPr id="23" name="TextBox 22">
            <a:extLst>
              <a:ext uri="{FF2B5EF4-FFF2-40B4-BE49-F238E27FC236}">
                <a16:creationId xmlns:a16="http://schemas.microsoft.com/office/drawing/2014/main" id="{B5ADB9B1-F92D-6548-AAD8-CD32EBFA1ED9}"/>
              </a:ext>
            </a:extLst>
          </p:cNvPr>
          <p:cNvSpPr txBox="1"/>
          <p:nvPr/>
        </p:nvSpPr>
        <p:spPr>
          <a:xfrm>
            <a:off x="2834222" y="6376630"/>
            <a:ext cx="2700017" cy="369332"/>
          </a:xfrm>
          <a:prstGeom prst="rect">
            <a:avLst/>
          </a:prstGeom>
          <a:noFill/>
        </p:spPr>
        <p:txBody>
          <a:bodyPr wrap="square" rtlCol="0">
            <a:spAutoFit/>
          </a:bodyPr>
          <a:lstStyle/>
          <a:p>
            <a:pPr algn="ctr"/>
            <a:r>
              <a:rPr lang="en-US" i="1" dirty="0">
                <a:latin typeface="+mj-lt"/>
              </a:rPr>
              <a:t>Sales</a:t>
            </a:r>
          </a:p>
        </p:txBody>
      </p:sp>
      <p:sp>
        <p:nvSpPr>
          <p:cNvPr id="25" name="TextBox 24">
            <a:extLst>
              <a:ext uri="{FF2B5EF4-FFF2-40B4-BE49-F238E27FC236}">
                <a16:creationId xmlns:a16="http://schemas.microsoft.com/office/drawing/2014/main" id="{47321ECD-50BE-D146-9E1B-F7B751CEFC92}"/>
              </a:ext>
            </a:extLst>
          </p:cNvPr>
          <p:cNvSpPr txBox="1"/>
          <p:nvPr/>
        </p:nvSpPr>
        <p:spPr>
          <a:xfrm>
            <a:off x="5502432" y="6390684"/>
            <a:ext cx="2700017" cy="369332"/>
          </a:xfrm>
          <a:prstGeom prst="rect">
            <a:avLst/>
          </a:prstGeom>
          <a:noFill/>
        </p:spPr>
        <p:txBody>
          <a:bodyPr wrap="square" rtlCol="0">
            <a:spAutoFit/>
          </a:bodyPr>
          <a:lstStyle/>
          <a:p>
            <a:pPr algn="ctr"/>
            <a:r>
              <a:rPr lang="en-US" i="1" dirty="0">
                <a:latin typeface="+mj-lt"/>
              </a:rPr>
              <a:t>Stores</a:t>
            </a:r>
          </a:p>
        </p:txBody>
      </p:sp>
      <p:sp>
        <p:nvSpPr>
          <p:cNvPr id="26" name="TextBox 25">
            <a:extLst>
              <a:ext uri="{FF2B5EF4-FFF2-40B4-BE49-F238E27FC236}">
                <a16:creationId xmlns:a16="http://schemas.microsoft.com/office/drawing/2014/main" id="{5AA71E91-38FF-9C41-A19A-7949184204B1}"/>
              </a:ext>
            </a:extLst>
          </p:cNvPr>
          <p:cNvSpPr txBox="1"/>
          <p:nvPr/>
        </p:nvSpPr>
        <p:spPr>
          <a:xfrm>
            <a:off x="342034" y="4422384"/>
            <a:ext cx="2700017" cy="369332"/>
          </a:xfrm>
          <a:prstGeom prst="rect">
            <a:avLst/>
          </a:prstGeom>
          <a:noFill/>
        </p:spPr>
        <p:txBody>
          <a:bodyPr wrap="square" rtlCol="0" anchor="t">
            <a:spAutoFit/>
          </a:bodyPr>
          <a:lstStyle/>
          <a:p>
            <a:pPr algn="ctr"/>
            <a:r>
              <a:rPr lang="en-US" b="1" i="1" dirty="0">
                <a:latin typeface="+mj-lt"/>
                <a:cs typeface="Arial"/>
              </a:rPr>
              <a:t>ASK A QUESTION</a:t>
            </a:r>
          </a:p>
        </p:txBody>
      </p:sp>
      <p:pic>
        <p:nvPicPr>
          <p:cNvPr id="4" name="Picture 3">
            <a:extLst>
              <a:ext uri="{FF2B5EF4-FFF2-40B4-BE49-F238E27FC236}">
                <a16:creationId xmlns:a16="http://schemas.microsoft.com/office/drawing/2014/main" id="{5FB22C5D-D775-6849-AD2C-AE591DD9D038}"/>
              </a:ext>
            </a:extLst>
          </p:cNvPr>
          <p:cNvPicPr>
            <a:picLocks noChangeAspect="1"/>
          </p:cNvPicPr>
          <p:nvPr/>
        </p:nvPicPr>
        <p:blipFill>
          <a:blip r:embed="rId3"/>
          <a:stretch>
            <a:fillRect/>
          </a:stretch>
        </p:blipFill>
        <p:spPr>
          <a:xfrm>
            <a:off x="8313211" y="2149730"/>
            <a:ext cx="2302460" cy="2320389"/>
          </a:xfrm>
          <a:prstGeom prst="rect">
            <a:avLst/>
          </a:prstGeom>
        </p:spPr>
      </p:pic>
      <p:pic>
        <p:nvPicPr>
          <p:cNvPr id="34" name="Picture 33">
            <a:extLst>
              <a:ext uri="{FF2B5EF4-FFF2-40B4-BE49-F238E27FC236}">
                <a16:creationId xmlns:a16="http://schemas.microsoft.com/office/drawing/2014/main" id="{C8DC563D-2D57-314B-822D-4EFD2ACAC59F}"/>
              </a:ext>
            </a:extLst>
          </p:cNvPr>
          <p:cNvPicPr>
            <a:picLocks noChangeAspect="1"/>
          </p:cNvPicPr>
          <p:nvPr/>
        </p:nvPicPr>
        <p:blipFill>
          <a:blip r:embed="rId3"/>
          <a:stretch>
            <a:fillRect/>
          </a:stretch>
        </p:blipFill>
        <p:spPr>
          <a:xfrm>
            <a:off x="5028859" y="5234682"/>
            <a:ext cx="1181872" cy="1154978"/>
          </a:xfrm>
          <a:prstGeom prst="rect">
            <a:avLst/>
          </a:prstGeom>
        </p:spPr>
      </p:pic>
      <p:pic>
        <p:nvPicPr>
          <p:cNvPr id="37" name="Picture 36">
            <a:extLst>
              <a:ext uri="{FF2B5EF4-FFF2-40B4-BE49-F238E27FC236}">
                <a16:creationId xmlns:a16="http://schemas.microsoft.com/office/drawing/2014/main" id="{12089892-8ACF-1F40-9173-D78281110918}"/>
              </a:ext>
            </a:extLst>
          </p:cNvPr>
          <p:cNvPicPr>
            <a:picLocks noChangeAspect="1"/>
          </p:cNvPicPr>
          <p:nvPr/>
        </p:nvPicPr>
        <p:blipFill>
          <a:blip r:embed="rId3"/>
          <a:stretch>
            <a:fillRect/>
          </a:stretch>
        </p:blipFill>
        <p:spPr>
          <a:xfrm>
            <a:off x="6328738" y="5242504"/>
            <a:ext cx="1119119" cy="1137048"/>
          </a:xfrm>
          <a:prstGeom prst="rect">
            <a:avLst/>
          </a:prstGeom>
        </p:spPr>
      </p:pic>
      <p:pic>
        <p:nvPicPr>
          <p:cNvPr id="38" name="Picture 37">
            <a:extLst>
              <a:ext uri="{FF2B5EF4-FFF2-40B4-BE49-F238E27FC236}">
                <a16:creationId xmlns:a16="http://schemas.microsoft.com/office/drawing/2014/main" id="{D3658B3C-97CD-C548-BBE4-C154A5AA29D2}"/>
              </a:ext>
            </a:extLst>
          </p:cNvPr>
          <p:cNvPicPr>
            <a:picLocks noChangeAspect="1"/>
          </p:cNvPicPr>
          <p:nvPr/>
        </p:nvPicPr>
        <p:blipFill>
          <a:blip r:embed="rId3"/>
          <a:stretch>
            <a:fillRect/>
          </a:stretch>
        </p:blipFill>
        <p:spPr>
          <a:xfrm>
            <a:off x="3714318" y="5232697"/>
            <a:ext cx="1137049" cy="1137049"/>
          </a:xfrm>
          <a:prstGeom prst="rect">
            <a:avLst/>
          </a:prstGeom>
        </p:spPr>
      </p:pic>
      <p:sp>
        <p:nvSpPr>
          <p:cNvPr id="39" name="TextBox 38">
            <a:extLst>
              <a:ext uri="{FF2B5EF4-FFF2-40B4-BE49-F238E27FC236}">
                <a16:creationId xmlns:a16="http://schemas.microsoft.com/office/drawing/2014/main" id="{37A1C685-DF3F-414A-B98B-5AAE522C6D15}"/>
              </a:ext>
            </a:extLst>
          </p:cNvPr>
          <p:cNvSpPr txBox="1"/>
          <p:nvPr/>
        </p:nvSpPr>
        <p:spPr>
          <a:xfrm>
            <a:off x="4267066" y="6391224"/>
            <a:ext cx="2700017" cy="369332"/>
          </a:xfrm>
          <a:prstGeom prst="rect">
            <a:avLst/>
          </a:prstGeom>
          <a:noFill/>
        </p:spPr>
        <p:txBody>
          <a:bodyPr wrap="square" rtlCol="0">
            <a:spAutoFit/>
          </a:bodyPr>
          <a:lstStyle/>
          <a:p>
            <a:pPr algn="ctr"/>
            <a:r>
              <a:rPr lang="en-US" i="1" dirty="0">
                <a:latin typeface="+mj-lt"/>
              </a:rPr>
              <a:t>Products</a:t>
            </a:r>
          </a:p>
        </p:txBody>
      </p:sp>
      <p:pic>
        <p:nvPicPr>
          <p:cNvPr id="3" name="Picture 2" descr="A close up of a logo&#10;&#10;Description generated with very high confidence">
            <a:extLst>
              <a:ext uri="{FF2B5EF4-FFF2-40B4-BE49-F238E27FC236}">
                <a16:creationId xmlns:a16="http://schemas.microsoft.com/office/drawing/2014/main" id="{E260F619-5AB7-44EF-BA67-AE990086D31D}"/>
              </a:ext>
            </a:extLst>
          </p:cNvPr>
          <p:cNvPicPr>
            <a:picLocks noChangeAspect="1"/>
          </p:cNvPicPr>
          <p:nvPr/>
        </p:nvPicPr>
        <p:blipFill>
          <a:blip r:embed="rId4"/>
          <a:stretch>
            <a:fillRect/>
          </a:stretch>
        </p:blipFill>
        <p:spPr>
          <a:xfrm>
            <a:off x="734055" y="2256328"/>
            <a:ext cx="2023838" cy="2014873"/>
          </a:xfrm>
          <a:prstGeom prst="rect">
            <a:avLst/>
          </a:prstGeom>
        </p:spPr>
      </p:pic>
      <p:sp>
        <p:nvSpPr>
          <p:cNvPr id="6" name="Arrow: Right 5">
            <a:extLst>
              <a:ext uri="{FF2B5EF4-FFF2-40B4-BE49-F238E27FC236}">
                <a16:creationId xmlns:a16="http://schemas.microsoft.com/office/drawing/2014/main" id="{8547D914-513A-451A-BDB7-43D78BF332C1}"/>
              </a:ext>
            </a:extLst>
          </p:cNvPr>
          <p:cNvSpPr/>
          <p:nvPr/>
        </p:nvSpPr>
        <p:spPr>
          <a:xfrm>
            <a:off x="3222183" y="3002907"/>
            <a:ext cx="700503" cy="681855"/>
          </a:xfrm>
          <a:prstGeom prst="rightArrow">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srgbClr val="1DC2BB"/>
              </a:solidFill>
            </a:endParaRPr>
          </a:p>
        </p:txBody>
      </p:sp>
      <p:sp>
        <p:nvSpPr>
          <p:cNvPr id="20" name="TextBox 19">
            <a:extLst>
              <a:ext uri="{FF2B5EF4-FFF2-40B4-BE49-F238E27FC236}">
                <a16:creationId xmlns:a16="http://schemas.microsoft.com/office/drawing/2014/main" id="{D19DF4D3-2377-47F3-8044-FFA833F2BB18}"/>
              </a:ext>
            </a:extLst>
          </p:cNvPr>
          <p:cNvSpPr txBox="1"/>
          <p:nvPr/>
        </p:nvSpPr>
        <p:spPr>
          <a:xfrm>
            <a:off x="8168224" y="4467207"/>
            <a:ext cx="2700017" cy="369332"/>
          </a:xfrm>
          <a:prstGeom prst="rect">
            <a:avLst/>
          </a:prstGeom>
          <a:noFill/>
        </p:spPr>
        <p:txBody>
          <a:bodyPr wrap="square" rtlCol="0" anchor="t">
            <a:spAutoFit/>
          </a:bodyPr>
          <a:lstStyle/>
          <a:p>
            <a:pPr algn="ctr"/>
            <a:r>
              <a:rPr lang="en-US" b="1" i="1" dirty="0">
                <a:latin typeface="+mj-lt"/>
                <a:cs typeface="Arial"/>
              </a:rPr>
              <a:t>GET AN ANSWER</a:t>
            </a:r>
          </a:p>
        </p:txBody>
      </p:sp>
      <p:sp>
        <p:nvSpPr>
          <p:cNvPr id="21" name="Arrow: Right 20">
            <a:extLst>
              <a:ext uri="{FF2B5EF4-FFF2-40B4-BE49-F238E27FC236}">
                <a16:creationId xmlns:a16="http://schemas.microsoft.com/office/drawing/2014/main" id="{795189B1-73B1-4335-96D3-6893EDA5E3B0}"/>
              </a:ext>
            </a:extLst>
          </p:cNvPr>
          <p:cNvSpPr/>
          <p:nvPr/>
        </p:nvSpPr>
        <p:spPr>
          <a:xfrm>
            <a:off x="7112865" y="3002907"/>
            <a:ext cx="700503" cy="681855"/>
          </a:xfrm>
          <a:prstGeom prst="rightArrow">
            <a:avLst/>
          </a:prstGeom>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srgbClr val="1DC2BB"/>
              </a:solidFill>
            </a:endParaRPr>
          </a:p>
        </p:txBody>
      </p:sp>
      <p:sp>
        <p:nvSpPr>
          <p:cNvPr id="22" name="TextBox 21">
            <a:extLst>
              <a:ext uri="{FF2B5EF4-FFF2-40B4-BE49-F238E27FC236}">
                <a16:creationId xmlns:a16="http://schemas.microsoft.com/office/drawing/2014/main" id="{A4B59676-8ACE-4569-80E3-E38FD3B04D25}"/>
              </a:ext>
            </a:extLst>
          </p:cNvPr>
          <p:cNvSpPr txBox="1"/>
          <p:nvPr/>
        </p:nvSpPr>
        <p:spPr>
          <a:xfrm>
            <a:off x="4267066" y="4873172"/>
            <a:ext cx="2700017" cy="369332"/>
          </a:xfrm>
          <a:prstGeom prst="rect">
            <a:avLst/>
          </a:prstGeom>
          <a:noFill/>
        </p:spPr>
        <p:txBody>
          <a:bodyPr wrap="square" rtlCol="0" anchor="t">
            <a:spAutoFit/>
          </a:bodyPr>
          <a:lstStyle/>
          <a:p>
            <a:pPr algn="ctr"/>
            <a:r>
              <a:rPr lang="en-US" b="1" i="1" dirty="0">
                <a:latin typeface="+mj-lt"/>
              </a:rPr>
              <a:t>Related Tables</a:t>
            </a:r>
            <a:endParaRPr lang="en-US" b="1" i="1" dirty="0">
              <a:latin typeface="+mj-lt"/>
              <a:cs typeface="Arial"/>
            </a:endParaRPr>
          </a:p>
        </p:txBody>
      </p:sp>
      <p:sp>
        <p:nvSpPr>
          <p:cNvPr id="27" name="TextBox 26">
            <a:extLst>
              <a:ext uri="{FF2B5EF4-FFF2-40B4-BE49-F238E27FC236}">
                <a16:creationId xmlns:a16="http://schemas.microsoft.com/office/drawing/2014/main" id="{893C04F5-28C7-4D38-8A4C-7F8D49CAC6F0}"/>
              </a:ext>
            </a:extLst>
          </p:cNvPr>
          <p:cNvSpPr txBox="1"/>
          <p:nvPr/>
        </p:nvSpPr>
        <p:spPr>
          <a:xfrm>
            <a:off x="288246" y="1697113"/>
            <a:ext cx="2700017" cy="369332"/>
          </a:xfrm>
          <a:prstGeom prst="rect">
            <a:avLst/>
          </a:prstGeom>
          <a:noFill/>
        </p:spPr>
        <p:txBody>
          <a:bodyPr wrap="square" rtlCol="0" anchor="t">
            <a:spAutoFit/>
          </a:bodyPr>
          <a:lstStyle/>
          <a:p>
            <a:pPr algn="ctr"/>
            <a:r>
              <a:rPr lang="en-US" b="1" dirty="0">
                <a:latin typeface="+mj-lt"/>
                <a:cs typeface="Arial"/>
              </a:rPr>
              <a:t>Code</a:t>
            </a:r>
          </a:p>
        </p:txBody>
      </p:sp>
      <p:sp>
        <p:nvSpPr>
          <p:cNvPr id="29" name="TextBox 28">
            <a:extLst>
              <a:ext uri="{FF2B5EF4-FFF2-40B4-BE49-F238E27FC236}">
                <a16:creationId xmlns:a16="http://schemas.microsoft.com/office/drawing/2014/main" id="{AA4A9EA2-73A1-4EAB-BB1C-CF29AE6C1877}"/>
              </a:ext>
            </a:extLst>
          </p:cNvPr>
          <p:cNvSpPr txBox="1"/>
          <p:nvPr/>
        </p:nvSpPr>
        <p:spPr>
          <a:xfrm>
            <a:off x="4188280" y="1327971"/>
            <a:ext cx="2700017" cy="646331"/>
          </a:xfrm>
          <a:prstGeom prst="rect">
            <a:avLst/>
          </a:prstGeom>
          <a:noFill/>
        </p:spPr>
        <p:txBody>
          <a:bodyPr wrap="square" rtlCol="0" anchor="t">
            <a:spAutoFit/>
          </a:bodyPr>
          <a:lstStyle/>
          <a:p>
            <a:pPr algn="ctr"/>
            <a:r>
              <a:rPr lang="en-US" b="1" dirty="0">
                <a:latin typeface="+mj-lt"/>
                <a:cs typeface="Arial"/>
              </a:rPr>
              <a:t>Relational Database</a:t>
            </a:r>
          </a:p>
        </p:txBody>
      </p:sp>
      <p:sp>
        <p:nvSpPr>
          <p:cNvPr id="30" name="TextBox 29">
            <a:extLst>
              <a:ext uri="{FF2B5EF4-FFF2-40B4-BE49-F238E27FC236}">
                <a16:creationId xmlns:a16="http://schemas.microsoft.com/office/drawing/2014/main" id="{B71CD3E9-5A5F-40AC-A923-3088CD778B25}"/>
              </a:ext>
            </a:extLst>
          </p:cNvPr>
          <p:cNvSpPr txBox="1"/>
          <p:nvPr/>
        </p:nvSpPr>
        <p:spPr>
          <a:xfrm>
            <a:off x="8168224" y="1508854"/>
            <a:ext cx="2700017" cy="369332"/>
          </a:xfrm>
          <a:prstGeom prst="rect">
            <a:avLst/>
          </a:prstGeom>
          <a:noFill/>
        </p:spPr>
        <p:txBody>
          <a:bodyPr wrap="square" rtlCol="0" anchor="t">
            <a:spAutoFit/>
          </a:bodyPr>
          <a:lstStyle/>
          <a:p>
            <a:pPr algn="ctr"/>
            <a:r>
              <a:rPr lang="en-US" b="1" dirty="0">
                <a:latin typeface="+mj-lt"/>
                <a:cs typeface="Arial"/>
              </a:rPr>
              <a:t>Table</a:t>
            </a:r>
          </a:p>
        </p:txBody>
      </p:sp>
      <p:grpSp>
        <p:nvGrpSpPr>
          <p:cNvPr id="5" name="Group 4">
            <a:extLst>
              <a:ext uri="{FF2B5EF4-FFF2-40B4-BE49-F238E27FC236}">
                <a16:creationId xmlns:a16="http://schemas.microsoft.com/office/drawing/2014/main" id="{C4E5D7BD-5BF3-4451-8ECA-A10665C372FF}"/>
              </a:ext>
            </a:extLst>
          </p:cNvPr>
          <p:cNvGrpSpPr/>
          <p:nvPr/>
        </p:nvGrpSpPr>
        <p:grpSpPr>
          <a:xfrm>
            <a:off x="4420077" y="2042878"/>
            <a:ext cx="2228323" cy="2228323"/>
            <a:chOff x="7012872" y="2275935"/>
            <a:chExt cx="4223589" cy="4223589"/>
          </a:xfrm>
        </p:grpSpPr>
        <p:pic>
          <p:nvPicPr>
            <p:cNvPr id="32" name="Picture 4" descr="Image result for database icon">
              <a:extLst>
                <a:ext uri="{FF2B5EF4-FFF2-40B4-BE49-F238E27FC236}">
                  <a16:creationId xmlns:a16="http://schemas.microsoft.com/office/drawing/2014/main" id="{A3C0CC49-5552-4C6D-AF1E-DA28167E47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2872" y="2275935"/>
              <a:ext cx="4223589" cy="422358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Image result for googly eyes png">
              <a:extLst>
                <a:ext uri="{FF2B5EF4-FFF2-40B4-BE49-F238E27FC236}">
                  <a16:creationId xmlns:a16="http://schemas.microsoft.com/office/drawing/2014/main" id="{5958D563-7306-46D5-B1EB-18E613C494E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12660" y="2479739"/>
              <a:ext cx="2541815" cy="133753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Image result for mustache png">
              <a:extLst>
                <a:ext uri="{FF2B5EF4-FFF2-40B4-BE49-F238E27FC236}">
                  <a16:creationId xmlns:a16="http://schemas.microsoft.com/office/drawing/2014/main" id="{B3EAD0D3-FFD9-4DD5-980A-BA480F5C881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37767" y="3664299"/>
              <a:ext cx="2516708" cy="1707851"/>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Slide Number Placeholder 6">
            <a:extLst>
              <a:ext uri="{FF2B5EF4-FFF2-40B4-BE49-F238E27FC236}">
                <a16:creationId xmlns:a16="http://schemas.microsoft.com/office/drawing/2014/main" id="{BB6087A2-0D40-443B-B97A-F8DD10CEF6A3}"/>
              </a:ext>
            </a:extLst>
          </p:cNvPr>
          <p:cNvSpPr>
            <a:spLocks noGrp="1"/>
          </p:cNvSpPr>
          <p:nvPr>
            <p:ph type="sldNum" sz="quarter" idx="12"/>
          </p:nvPr>
        </p:nvSpPr>
        <p:spPr/>
        <p:txBody>
          <a:bodyPr/>
          <a:lstStyle/>
          <a:p>
            <a:fld id="{D3208424-F6AD-4E5C-917C-F54A0BC36660}" type="slidenum">
              <a:rPr lang="en-US" smtClean="0"/>
              <a:t>4</a:t>
            </a:fld>
            <a:endParaRPr lang="en-US"/>
          </a:p>
        </p:txBody>
      </p:sp>
    </p:spTree>
    <p:extLst>
      <p:ext uri="{BB962C8B-B14F-4D97-AF65-F5344CB8AC3E}">
        <p14:creationId xmlns:p14="http://schemas.microsoft.com/office/powerpoint/2010/main" val="3561221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0FD8BB-48A6-4342-97F8-9449E568A75B}"/>
              </a:ext>
            </a:extLst>
          </p:cNvPr>
          <p:cNvSpPr txBox="1"/>
          <p:nvPr/>
        </p:nvSpPr>
        <p:spPr>
          <a:xfrm>
            <a:off x="9261987" y="4301613"/>
            <a:ext cx="2448232" cy="673510"/>
          </a:xfrm>
          <a:prstGeom prst="rect">
            <a:avLst/>
          </a:prstGeom>
          <a:noFill/>
        </p:spPr>
        <p:txBody>
          <a:bodyPr wrap="square" rtlCol="0">
            <a:noAutofit/>
          </a:bodyPr>
          <a:lstStyle/>
          <a:p>
            <a:pPr marL="115888" indent="-115888">
              <a:spcAft>
                <a:spcPts val="600"/>
              </a:spcAft>
              <a:buFont typeface="Arial" panose="020B0604020202020204" pitchFamily="34" charset="0"/>
              <a:buChar char="•"/>
            </a:pPr>
            <a:endParaRPr lang="en-US" sz="1500" dirty="0">
              <a:solidFill>
                <a:srgbClr val="69747C"/>
              </a:solidFill>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532ED6C3-3152-4F42-A89E-70EF4735CE71}"/>
              </a:ext>
            </a:extLst>
          </p:cNvPr>
          <p:cNvGrpSpPr/>
          <p:nvPr/>
        </p:nvGrpSpPr>
        <p:grpSpPr>
          <a:xfrm>
            <a:off x="10096512" y="3254132"/>
            <a:ext cx="1838978" cy="1838978"/>
            <a:chOff x="7012872" y="2275935"/>
            <a:chExt cx="4223589" cy="4223589"/>
          </a:xfrm>
        </p:grpSpPr>
        <p:pic>
          <p:nvPicPr>
            <p:cNvPr id="20" name="Picture 4" descr="Image result for database icon">
              <a:extLst>
                <a:ext uri="{FF2B5EF4-FFF2-40B4-BE49-F238E27FC236}">
                  <a16:creationId xmlns:a16="http://schemas.microsoft.com/office/drawing/2014/main" id="{A6BB889E-D826-4F08-B029-002A852A6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2872" y="2275935"/>
              <a:ext cx="4223589" cy="42235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googly eyes png">
              <a:extLst>
                <a:ext uri="{FF2B5EF4-FFF2-40B4-BE49-F238E27FC236}">
                  <a16:creationId xmlns:a16="http://schemas.microsoft.com/office/drawing/2014/main" id="{59BFC967-88ED-4002-A5E1-CDF2493321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2660" y="2479739"/>
              <a:ext cx="2541815" cy="133753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mustache png">
              <a:extLst>
                <a:ext uri="{FF2B5EF4-FFF2-40B4-BE49-F238E27FC236}">
                  <a16:creationId xmlns:a16="http://schemas.microsoft.com/office/drawing/2014/main" id="{D2ED65E5-C655-4632-B5FD-2846189EA79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7767" y="3664299"/>
              <a:ext cx="2516708" cy="1707851"/>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2E34A873-9FAC-4117-B5EC-E9C640A90548}"/>
              </a:ext>
            </a:extLst>
          </p:cNvPr>
          <p:cNvPicPr>
            <a:picLocks noChangeAspect="1"/>
          </p:cNvPicPr>
          <p:nvPr/>
        </p:nvPicPr>
        <p:blipFill>
          <a:blip r:embed="rId6"/>
          <a:stretch>
            <a:fillRect/>
          </a:stretch>
        </p:blipFill>
        <p:spPr>
          <a:xfrm>
            <a:off x="7605715" y="4480436"/>
            <a:ext cx="1780253" cy="1780253"/>
          </a:xfrm>
          <a:prstGeom prst="rect">
            <a:avLst/>
          </a:prstGeom>
        </p:spPr>
      </p:pic>
      <p:pic>
        <p:nvPicPr>
          <p:cNvPr id="5" name="Picture 4">
            <a:extLst>
              <a:ext uri="{FF2B5EF4-FFF2-40B4-BE49-F238E27FC236}">
                <a16:creationId xmlns:a16="http://schemas.microsoft.com/office/drawing/2014/main" id="{7204A015-D98D-4C5F-A1CE-E1F297B4217C}"/>
              </a:ext>
            </a:extLst>
          </p:cNvPr>
          <p:cNvPicPr>
            <a:picLocks noChangeAspect="1"/>
          </p:cNvPicPr>
          <p:nvPr/>
        </p:nvPicPr>
        <p:blipFill>
          <a:blip r:embed="rId7"/>
          <a:stretch>
            <a:fillRect/>
          </a:stretch>
        </p:blipFill>
        <p:spPr>
          <a:xfrm>
            <a:off x="0" y="2108132"/>
            <a:ext cx="4484892" cy="2984978"/>
          </a:xfrm>
          <a:prstGeom prst="rect">
            <a:avLst/>
          </a:prstGeom>
        </p:spPr>
      </p:pic>
      <p:pic>
        <p:nvPicPr>
          <p:cNvPr id="23" name="Picture 22">
            <a:extLst>
              <a:ext uri="{FF2B5EF4-FFF2-40B4-BE49-F238E27FC236}">
                <a16:creationId xmlns:a16="http://schemas.microsoft.com/office/drawing/2014/main" id="{043BDE54-FBBD-4E60-AA3A-B61CC2D6F723}"/>
              </a:ext>
            </a:extLst>
          </p:cNvPr>
          <p:cNvPicPr>
            <a:picLocks noChangeAspect="1"/>
          </p:cNvPicPr>
          <p:nvPr/>
        </p:nvPicPr>
        <p:blipFill>
          <a:blip r:embed="rId6"/>
          <a:stretch>
            <a:fillRect/>
          </a:stretch>
        </p:blipFill>
        <p:spPr>
          <a:xfrm flipH="1">
            <a:off x="4472887" y="4352934"/>
            <a:ext cx="1878543" cy="1878543"/>
          </a:xfrm>
          <a:prstGeom prst="rect">
            <a:avLst/>
          </a:prstGeom>
        </p:spPr>
      </p:pic>
      <p:sp>
        <p:nvSpPr>
          <p:cNvPr id="24" name="TextBox 23">
            <a:extLst>
              <a:ext uri="{FF2B5EF4-FFF2-40B4-BE49-F238E27FC236}">
                <a16:creationId xmlns:a16="http://schemas.microsoft.com/office/drawing/2014/main" id="{F8EFBE8E-0101-4F97-B8A6-71ED41447674}"/>
              </a:ext>
            </a:extLst>
          </p:cNvPr>
          <p:cNvSpPr txBox="1"/>
          <p:nvPr/>
        </p:nvSpPr>
        <p:spPr>
          <a:xfrm>
            <a:off x="806835" y="5331535"/>
            <a:ext cx="2700017" cy="1077218"/>
          </a:xfrm>
          <a:prstGeom prst="rect">
            <a:avLst/>
          </a:prstGeom>
          <a:noFill/>
        </p:spPr>
        <p:txBody>
          <a:bodyPr wrap="square" rtlCol="0" anchor="t">
            <a:spAutoFit/>
          </a:bodyPr>
          <a:lstStyle/>
          <a:p>
            <a:pPr algn="ctr"/>
            <a:r>
              <a:rPr lang="en-US" sz="3200" b="1" i="1" dirty="0">
                <a:latin typeface="+mj-lt"/>
                <a:cs typeface="Arial"/>
              </a:rPr>
              <a:t>ASK A QUESTION</a:t>
            </a:r>
          </a:p>
        </p:txBody>
      </p:sp>
      <p:sp>
        <p:nvSpPr>
          <p:cNvPr id="25" name="TextBox 24">
            <a:extLst>
              <a:ext uri="{FF2B5EF4-FFF2-40B4-BE49-F238E27FC236}">
                <a16:creationId xmlns:a16="http://schemas.microsoft.com/office/drawing/2014/main" id="{004DB30B-8760-47FC-A061-4BB8DF1E1EA5}"/>
              </a:ext>
            </a:extLst>
          </p:cNvPr>
          <p:cNvSpPr txBox="1"/>
          <p:nvPr/>
        </p:nvSpPr>
        <p:spPr>
          <a:xfrm>
            <a:off x="9447437" y="5292206"/>
            <a:ext cx="2700017" cy="1077218"/>
          </a:xfrm>
          <a:prstGeom prst="rect">
            <a:avLst/>
          </a:prstGeom>
          <a:noFill/>
        </p:spPr>
        <p:txBody>
          <a:bodyPr wrap="square" rtlCol="0" anchor="t">
            <a:spAutoFit/>
          </a:bodyPr>
          <a:lstStyle/>
          <a:p>
            <a:pPr algn="ctr"/>
            <a:r>
              <a:rPr lang="en-US" sz="3200" b="1" i="1" dirty="0">
                <a:latin typeface="+mj-lt"/>
                <a:cs typeface="Arial"/>
              </a:rPr>
              <a:t>GET AN ANSWER</a:t>
            </a:r>
          </a:p>
        </p:txBody>
      </p:sp>
      <p:sp>
        <p:nvSpPr>
          <p:cNvPr id="26" name="Title 1">
            <a:extLst>
              <a:ext uri="{FF2B5EF4-FFF2-40B4-BE49-F238E27FC236}">
                <a16:creationId xmlns:a16="http://schemas.microsoft.com/office/drawing/2014/main" id="{E05FAB3D-0833-4A4E-B407-05577FB4E04B}"/>
              </a:ext>
            </a:extLst>
          </p:cNvPr>
          <p:cNvSpPr>
            <a:spLocks noGrp="1"/>
          </p:cNvSpPr>
          <p:nvPr>
            <p:ph type="title"/>
          </p:nvPr>
        </p:nvSpPr>
        <p:spPr>
          <a:xfrm>
            <a:off x="451036" y="171979"/>
            <a:ext cx="11066928" cy="1034163"/>
          </a:xfrm>
        </p:spPr>
        <p:txBody>
          <a:bodyPr>
            <a:noAutofit/>
          </a:bodyPr>
          <a:lstStyle/>
          <a:p>
            <a:r>
              <a:rPr lang="en-US" sz="3200" b="1" dirty="0">
                <a:solidFill>
                  <a:srgbClr val="FF0000"/>
                </a:solidFill>
                <a:latin typeface="+mj-lt"/>
              </a:rPr>
              <a:t>Independent</a:t>
            </a:r>
            <a:r>
              <a:rPr lang="en-US" sz="3200" b="1" dirty="0">
                <a:latin typeface="+mj-lt"/>
              </a:rPr>
              <a:t> Workshop: Filtering with WHERE</a:t>
            </a:r>
          </a:p>
        </p:txBody>
      </p:sp>
      <p:sp>
        <p:nvSpPr>
          <p:cNvPr id="27" name="Speech Bubble: Rectangle 26">
            <a:extLst>
              <a:ext uri="{FF2B5EF4-FFF2-40B4-BE49-F238E27FC236}">
                <a16:creationId xmlns:a16="http://schemas.microsoft.com/office/drawing/2014/main" id="{D5F03604-F753-4474-BD44-3D90B4715FD8}"/>
              </a:ext>
            </a:extLst>
          </p:cNvPr>
          <p:cNvSpPr/>
          <p:nvPr/>
        </p:nvSpPr>
        <p:spPr>
          <a:xfrm>
            <a:off x="4312828" y="1551490"/>
            <a:ext cx="1771942" cy="1762078"/>
          </a:xfrm>
          <a:prstGeom prst="wedgeRectCallout">
            <a:avLst>
              <a:gd name="adj1" fmla="val -80621"/>
              <a:gd name="adj2" fmla="val 31946"/>
            </a:avLst>
          </a:prstGeom>
          <a:ln w="57150">
            <a:prstDash val="dash"/>
          </a:ln>
        </p:spPr>
        <p:style>
          <a:lnRef idx="2">
            <a:schemeClr val="accent6"/>
          </a:lnRef>
          <a:fillRef idx="1">
            <a:schemeClr val="lt1"/>
          </a:fillRef>
          <a:effectRef idx="0">
            <a:schemeClr val="accent6"/>
          </a:effectRef>
          <a:fontRef idx="minor">
            <a:schemeClr val="dk1"/>
          </a:fontRef>
        </p:style>
        <p:txBody>
          <a:bodyPr rtlCol="0" anchor="ctr"/>
          <a:lstStyle/>
          <a:p>
            <a:endParaRPr lang="en-US" sz="2400" dirty="0">
              <a:solidFill>
                <a:schemeClr val="tx1"/>
              </a:solidFill>
              <a:latin typeface="+mj-lt"/>
            </a:endParaRPr>
          </a:p>
        </p:txBody>
      </p:sp>
      <p:pic>
        <p:nvPicPr>
          <p:cNvPr id="6" name="Picture 5">
            <a:extLst>
              <a:ext uri="{FF2B5EF4-FFF2-40B4-BE49-F238E27FC236}">
                <a16:creationId xmlns:a16="http://schemas.microsoft.com/office/drawing/2014/main" id="{3AF786B4-D64E-4A81-80E5-4D0CC42A0070}"/>
              </a:ext>
            </a:extLst>
          </p:cNvPr>
          <p:cNvPicPr>
            <a:picLocks noChangeAspect="1"/>
          </p:cNvPicPr>
          <p:nvPr/>
        </p:nvPicPr>
        <p:blipFill>
          <a:blip r:embed="rId8"/>
          <a:stretch>
            <a:fillRect/>
          </a:stretch>
        </p:blipFill>
        <p:spPr>
          <a:xfrm>
            <a:off x="4561351" y="1744416"/>
            <a:ext cx="1274895" cy="1274895"/>
          </a:xfrm>
          <a:prstGeom prst="rect">
            <a:avLst/>
          </a:prstGeom>
        </p:spPr>
      </p:pic>
      <p:sp>
        <p:nvSpPr>
          <p:cNvPr id="28" name="Speech Bubble: Rectangle 27">
            <a:extLst>
              <a:ext uri="{FF2B5EF4-FFF2-40B4-BE49-F238E27FC236}">
                <a16:creationId xmlns:a16="http://schemas.microsoft.com/office/drawing/2014/main" id="{6CFD6F6E-AA34-449D-B8AD-995015E85C54}"/>
              </a:ext>
            </a:extLst>
          </p:cNvPr>
          <p:cNvSpPr/>
          <p:nvPr/>
        </p:nvSpPr>
        <p:spPr>
          <a:xfrm>
            <a:off x="6492741" y="1206142"/>
            <a:ext cx="3713143" cy="2107426"/>
          </a:xfrm>
          <a:prstGeom prst="wedgeRectCallout">
            <a:avLst>
              <a:gd name="adj1" fmla="val 45456"/>
              <a:gd name="adj2" fmla="val 83202"/>
            </a:avLst>
          </a:prstGeom>
          <a:ln w="57150">
            <a:prstDash val="dash"/>
          </a:ln>
        </p:spPr>
        <p:style>
          <a:lnRef idx="2">
            <a:schemeClr val="accent6"/>
          </a:lnRef>
          <a:fillRef idx="1">
            <a:schemeClr val="lt1"/>
          </a:fillRef>
          <a:effectRef idx="0">
            <a:schemeClr val="accent6"/>
          </a:effectRef>
          <a:fontRef idx="minor">
            <a:schemeClr val="dk1"/>
          </a:fontRef>
        </p:style>
        <p:txBody>
          <a:bodyPr rtlCol="0" anchor="ctr"/>
          <a:lstStyle/>
          <a:p>
            <a:endParaRPr lang="en-US" sz="2400" dirty="0">
              <a:solidFill>
                <a:schemeClr val="tx1"/>
              </a:solidFill>
              <a:latin typeface="+mj-lt"/>
            </a:endParaRPr>
          </a:p>
        </p:txBody>
      </p:sp>
      <p:pic>
        <p:nvPicPr>
          <p:cNvPr id="7" name="Picture 6">
            <a:extLst>
              <a:ext uri="{FF2B5EF4-FFF2-40B4-BE49-F238E27FC236}">
                <a16:creationId xmlns:a16="http://schemas.microsoft.com/office/drawing/2014/main" id="{C8D44FCA-702D-4FD2-B1BF-05580D9E0CFC}"/>
              </a:ext>
            </a:extLst>
          </p:cNvPr>
          <p:cNvPicPr>
            <a:picLocks noChangeAspect="1"/>
          </p:cNvPicPr>
          <p:nvPr/>
        </p:nvPicPr>
        <p:blipFill>
          <a:blip r:embed="rId9"/>
          <a:stretch>
            <a:fillRect/>
          </a:stretch>
        </p:blipFill>
        <p:spPr>
          <a:xfrm>
            <a:off x="6732600" y="1692145"/>
            <a:ext cx="3363912" cy="1238834"/>
          </a:xfrm>
          <a:prstGeom prst="rect">
            <a:avLst/>
          </a:prstGeom>
        </p:spPr>
      </p:pic>
      <p:sp>
        <p:nvSpPr>
          <p:cNvPr id="2" name="Slide Number Placeholder 1">
            <a:extLst>
              <a:ext uri="{FF2B5EF4-FFF2-40B4-BE49-F238E27FC236}">
                <a16:creationId xmlns:a16="http://schemas.microsoft.com/office/drawing/2014/main" id="{3F551EF2-94C8-42BE-8A91-9E662CBBA1D2}"/>
              </a:ext>
            </a:extLst>
          </p:cNvPr>
          <p:cNvSpPr>
            <a:spLocks noGrp="1"/>
          </p:cNvSpPr>
          <p:nvPr>
            <p:ph type="sldNum" sz="quarter" idx="12"/>
          </p:nvPr>
        </p:nvSpPr>
        <p:spPr/>
        <p:txBody>
          <a:bodyPr/>
          <a:lstStyle/>
          <a:p>
            <a:fld id="{D3208424-F6AD-4E5C-917C-F54A0BC36660}" type="slidenum">
              <a:rPr lang="en-US" smtClean="0"/>
              <a:t>40</a:t>
            </a:fld>
            <a:endParaRPr lang="en-US"/>
          </a:p>
        </p:txBody>
      </p:sp>
    </p:spTree>
    <p:extLst>
      <p:ext uri="{BB962C8B-B14F-4D97-AF65-F5344CB8AC3E}">
        <p14:creationId xmlns:p14="http://schemas.microsoft.com/office/powerpoint/2010/main" val="132951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Filtering with WHERE: Key Takeaways</a:t>
            </a:r>
          </a:p>
        </p:txBody>
      </p:sp>
      <p:grpSp>
        <p:nvGrpSpPr>
          <p:cNvPr id="18" name="Group 17">
            <a:extLst>
              <a:ext uri="{FF2B5EF4-FFF2-40B4-BE49-F238E27FC236}">
                <a16:creationId xmlns:a16="http://schemas.microsoft.com/office/drawing/2014/main" id="{FD0300DA-8E3D-4C1A-A505-AA9D44A49DD0}"/>
              </a:ext>
            </a:extLst>
          </p:cNvPr>
          <p:cNvGrpSpPr/>
          <p:nvPr/>
        </p:nvGrpSpPr>
        <p:grpSpPr>
          <a:xfrm>
            <a:off x="8145350" y="2761771"/>
            <a:ext cx="3786514" cy="3786514"/>
            <a:chOff x="7012872" y="2275935"/>
            <a:chExt cx="4223589" cy="4223589"/>
          </a:xfrm>
        </p:grpSpPr>
        <p:pic>
          <p:nvPicPr>
            <p:cNvPr id="19" name="Picture 4" descr="Image result for database icon">
              <a:extLst>
                <a:ext uri="{FF2B5EF4-FFF2-40B4-BE49-F238E27FC236}">
                  <a16:creationId xmlns:a16="http://schemas.microsoft.com/office/drawing/2014/main" id="{FF832237-2FBB-4220-A289-14AD8A2D4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2872" y="2275935"/>
              <a:ext cx="4223589" cy="422358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googly eyes png">
              <a:extLst>
                <a:ext uri="{FF2B5EF4-FFF2-40B4-BE49-F238E27FC236}">
                  <a16:creationId xmlns:a16="http://schemas.microsoft.com/office/drawing/2014/main" id="{0C24D436-3ECA-4B03-9913-CEDDAB55505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2660" y="2479739"/>
              <a:ext cx="2541815" cy="133753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Image result for mustache png">
              <a:extLst>
                <a:ext uri="{FF2B5EF4-FFF2-40B4-BE49-F238E27FC236}">
                  <a16:creationId xmlns:a16="http://schemas.microsoft.com/office/drawing/2014/main" id="{EB3A6705-D246-4D58-ACCD-A9FC494C07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7767" y="3664299"/>
              <a:ext cx="2516708" cy="1707851"/>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Speech Bubble: Rectangle 5">
            <a:extLst>
              <a:ext uri="{FF2B5EF4-FFF2-40B4-BE49-F238E27FC236}">
                <a16:creationId xmlns:a16="http://schemas.microsoft.com/office/drawing/2014/main" id="{950B3F56-2D8E-43BE-A1EC-FE2542488D8C}"/>
              </a:ext>
            </a:extLst>
          </p:cNvPr>
          <p:cNvSpPr/>
          <p:nvPr/>
        </p:nvSpPr>
        <p:spPr>
          <a:xfrm>
            <a:off x="545284" y="1206143"/>
            <a:ext cx="6459523" cy="5342142"/>
          </a:xfrm>
          <a:prstGeom prst="wedgeRectCallout">
            <a:avLst>
              <a:gd name="adj1" fmla="val 67408"/>
              <a:gd name="adj2" fmla="val 15801"/>
            </a:avLst>
          </a:prstGeom>
          <a:ln w="57150">
            <a:prstDash val="dash"/>
          </a:ln>
        </p:spPr>
        <p:style>
          <a:lnRef idx="2">
            <a:schemeClr val="accent6"/>
          </a:lnRef>
          <a:fillRef idx="1">
            <a:schemeClr val="lt1"/>
          </a:fillRef>
          <a:effectRef idx="0">
            <a:schemeClr val="accent6"/>
          </a:effectRef>
          <a:fontRef idx="minor">
            <a:schemeClr val="dk1"/>
          </a:fontRef>
        </p:style>
        <p:txBody>
          <a:bodyPr rtlCol="0" anchor="ctr"/>
          <a:lstStyle/>
          <a:p>
            <a:pPr marL="514350" indent="-514350">
              <a:buAutoNum type="arabicPeriod"/>
            </a:pPr>
            <a:r>
              <a:rPr lang="en-US" sz="2400" dirty="0">
                <a:solidFill>
                  <a:schemeClr val="tx1"/>
                </a:solidFill>
                <a:latin typeface="+mj-lt"/>
              </a:rPr>
              <a:t>Many nuances; Syntax for filtering depends on the column data type you are working with.</a:t>
            </a:r>
          </a:p>
          <a:p>
            <a:pPr marL="514350" indent="-514350">
              <a:buAutoNum type="arabicPeriod"/>
            </a:pPr>
            <a:endParaRPr lang="en-US" sz="2400" dirty="0">
              <a:solidFill>
                <a:schemeClr val="tx1"/>
              </a:solidFill>
              <a:latin typeface="+mj-lt"/>
            </a:endParaRPr>
          </a:p>
          <a:p>
            <a:pPr marL="514350" indent="-514350">
              <a:buAutoNum type="arabicPeriod"/>
            </a:pPr>
            <a:r>
              <a:rPr lang="en-US" sz="2400" dirty="0">
                <a:solidFill>
                  <a:schemeClr val="tx1"/>
                </a:solidFill>
                <a:latin typeface="+mj-lt"/>
              </a:rPr>
              <a:t>You don’t need to SELECT columns you are filtering on in the WHERE clause</a:t>
            </a:r>
          </a:p>
          <a:p>
            <a:pPr marL="514350" indent="-514350">
              <a:buAutoNum type="arabicPeriod"/>
            </a:pPr>
            <a:endParaRPr lang="en-US" sz="2400" dirty="0">
              <a:solidFill>
                <a:schemeClr val="tx1"/>
              </a:solidFill>
              <a:latin typeface="+mj-lt"/>
            </a:endParaRPr>
          </a:p>
          <a:p>
            <a:pPr marL="514350" indent="-514350">
              <a:buAutoNum type="arabicPeriod"/>
            </a:pPr>
            <a:r>
              <a:rPr lang="en-US" sz="2400" dirty="0">
                <a:solidFill>
                  <a:schemeClr val="tx1"/>
                </a:solidFill>
                <a:latin typeface="+mj-lt"/>
              </a:rPr>
              <a:t>Use TO_CHAR() function to simplify dates when filtering. Use LIKE with ‘%’ to look for patterns.</a:t>
            </a:r>
          </a:p>
          <a:p>
            <a:pPr marL="514350" indent="-514350">
              <a:buAutoNum type="arabicPeriod"/>
            </a:pPr>
            <a:endParaRPr lang="en-US" sz="2400" dirty="0">
              <a:solidFill>
                <a:schemeClr val="tx1"/>
              </a:solidFill>
              <a:latin typeface="+mj-lt"/>
            </a:endParaRPr>
          </a:p>
        </p:txBody>
      </p:sp>
      <p:sp>
        <p:nvSpPr>
          <p:cNvPr id="3" name="Slide Number Placeholder 2">
            <a:extLst>
              <a:ext uri="{FF2B5EF4-FFF2-40B4-BE49-F238E27FC236}">
                <a16:creationId xmlns:a16="http://schemas.microsoft.com/office/drawing/2014/main" id="{063BD0CC-1542-498C-B47F-C9AB7FE91256}"/>
              </a:ext>
            </a:extLst>
          </p:cNvPr>
          <p:cNvSpPr>
            <a:spLocks noGrp="1"/>
          </p:cNvSpPr>
          <p:nvPr>
            <p:ph type="sldNum" sz="quarter" idx="12"/>
          </p:nvPr>
        </p:nvSpPr>
        <p:spPr/>
        <p:txBody>
          <a:bodyPr/>
          <a:lstStyle/>
          <a:p>
            <a:fld id="{D3208424-F6AD-4E5C-917C-F54A0BC36660}" type="slidenum">
              <a:rPr lang="en-US" smtClean="0"/>
              <a:t>41</a:t>
            </a:fld>
            <a:endParaRPr lang="en-US"/>
          </a:p>
        </p:txBody>
      </p:sp>
    </p:spTree>
    <p:extLst>
      <p:ext uri="{BB962C8B-B14F-4D97-AF65-F5344CB8AC3E}">
        <p14:creationId xmlns:p14="http://schemas.microsoft.com/office/powerpoint/2010/main" val="46111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1402" y="3067812"/>
            <a:ext cx="11066928" cy="1034163"/>
          </a:xfrm>
        </p:spPr>
        <p:txBody>
          <a:bodyPr>
            <a:noAutofit/>
          </a:bodyPr>
          <a:lstStyle/>
          <a:p>
            <a:pPr algn="ctr"/>
            <a:br>
              <a:rPr lang="en-US" sz="6000" b="1" dirty="0">
                <a:latin typeface="+mj-lt"/>
              </a:rPr>
            </a:br>
            <a:r>
              <a:rPr lang="en-US" sz="6000" b="1" dirty="0">
                <a:solidFill>
                  <a:schemeClr val="bg1"/>
                </a:solidFill>
                <a:latin typeface="+mj-lt"/>
              </a:rPr>
              <a:t>Part 6</a:t>
            </a:r>
            <a:br>
              <a:rPr lang="en-US" sz="6000" b="1" dirty="0">
                <a:solidFill>
                  <a:schemeClr val="bg1"/>
                </a:solidFill>
                <a:latin typeface="+mj-lt"/>
              </a:rPr>
            </a:br>
            <a:r>
              <a:rPr lang="en-US" sz="5400" b="1" i="1" dirty="0">
                <a:solidFill>
                  <a:schemeClr val="bg1"/>
                </a:solidFill>
                <a:latin typeface="+mj-lt"/>
              </a:rPr>
              <a:t>AGGREGATIONS AND GROUP BY</a:t>
            </a:r>
          </a:p>
        </p:txBody>
      </p:sp>
      <p:sp>
        <p:nvSpPr>
          <p:cNvPr id="3" name="Slide Number Placeholder 2">
            <a:extLst>
              <a:ext uri="{FF2B5EF4-FFF2-40B4-BE49-F238E27FC236}">
                <a16:creationId xmlns:a16="http://schemas.microsoft.com/office/drawing/2014/main" id="{AEECCB71-66EE-4126-B998-8D7C44F207D6}"/>
              </a:ext>
            </a:extLst>
          </p:cNvPr>
          <p:cNvSpPr>
            <a:spLocks noGrp="1"/>
          </p:cNvSpPr>
          <p:nvPr>
            <p:ph type="sldNum" sz="quarter" idx="12"/>
          </p:nvPr>
        </p:nvSpPr>
        <p:spPr/>
        <p:txBody>
          <a:bodyPr/>
          <a:lstStyle/>
          <a:p>
            <a:fld id="{D3208424-F6AD-4E5C-917C-F54A0BC36660}" type="slidenum">
              <a:rPr lang="en-US" smtClean="0"/>
              <a:t>42</a:t>
            </a:fld>
            <a:endParaRPr lang="en-US"/>
          </a:p>
        </p:txBody>
      </p:sp>
    </p:spTree>
    <p:extLst>
      <p:ext uri="{BB962C8B-B14F-4D97-AF65-F5344CB8AC3E}">
        <p14:creationId xmlns:p14="http://schemas.microsoft.com/office/powerpoint/2010/main" val="343085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0FD8BB-48A6-4342-97F8-9449E568A75B}"/>
              </a:ext>
            </a:extLst>
          </p:cNvPr>
          <p:cNvSpPr txBox="1"/>
          <p:nvPr/>
        </p:nvSpPr>
        <p:spPr>
          <a:xfrm>
            <a:off x="9261987" y="4301613"/>
            <a:ext cx="2448232" cy="673510"/>
          </a:xfrm>
          <a:prstGeom prst="rect">
            <a:avLst/>
          </a:prstGeom>
          <a:noFill/>
        </p:spPr>
        <p:txBody>
          <a:bodyPr wrap="square" rtlCol="0">
            <a:noAutofit/>
          </a:bodyPr>
          <a:lstStyle/>
          <a:p>
            <a:pPr marL="115888" indent="-115888">
              <a:spcAft>
                <a:spcPts val="600"/>
              </a:spcAft>
              <a:buFont typeface="Arial" panose="020B0604020202020204" pitchFamily="34" charset="0"/>
              <a:buChar char="•"/>
            </a:pPr>
            <a:endParaRPr lang="en-US" sz="1500" dirty="0">
              <a:solidFill>
                <a:srgbClr val="69747C"/>
              </a:solidFill>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532ED6C3-3152-4F42-A89E-70EF4735CE71}"/>
              </a:ext>
            </a:extLst>
          </p:cNvPr>
          <p:cNvGrpSpPr/>
          <p:nvPr/>
        </p:nvGrpSpPr>
        <p:grpSpPr>
          <a:xfrm>
            <a:off x="10096512" y="3254132"/>
            <a:ext cx="1838978" cy="1838978"/>
            <a:chOff x="7012872" y="2275935"/>
            <a:chExt cx="4223589" cy="4223589"/>
          </a:xfrm>
        </p:grpSpPr>
        <p:pic>
          <p:nvPicPr>
            <p:cNvPr id="20" name="Picture 4" descr="Image result for database icon">
              <a:extLst>
                <a:ext uri="{FF2B5EF4-FFF2-40B4-BE49-F238E27FC236}">
                  <a16:creationId xmlns:a16="http://schemas.microsoft.com/office/drawing/2014/main" id="{A6BB889E-D826-4F08-B029-002A852A6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2872" y="2275935"/>
              <a:ext cx="4223589" cy="42235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googly eyes png">
              <a:extLst>
                <a:ext uri="{FF2B5EF4-FFF2-40B4-BE49-F238E27FC236}">
                  <a16:creationId xmlns:a16="http://schemas.microsoft.com/office/drawing/2014/main" id="{59BFC967-88ED-4002-A5E1-CDF2493321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2660" y="2479739"/>
              <a:ext cx="2541815" cy="133753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mustache png">
              <a:extLst>
                <a:ext uri="{FF2B5EF4-FFF2-40B4-BE49-F238E27FC236}">
                  <a16:creationId xmlns:a16="http://schemas.microsoft.com/office/drawing/2014/main" id="{D2ED65E5-C655-4632-B5FD-2846189EA79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7767" y="3664299"/>
              <a:ext cx="2516708" cy="1707851"/>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2E34A873-9FAC-4117-B5EC-E9C640A90548}"/>
              </a:ext>
            </a:extLst>
          </p:cNvPr>
          <p:cNvPicPr>
            <a:picLocks noChangeAspect="1"/>
          </p:cNvPicPr>
          <p:nvPr/>
        </p:nvPicPr>
        <p:blipFill>
          <a:blip r:embed="rId6"/>
          <a:stretch>
            <a:fillRect/>
          </a:stretch>
        </p:blipFill>
        <p:spPr>
          <a:xfrm>
            <a:off x="7605715" y="4480436"/>
            <a:ext cx="1780253" cy="1780253"/>
          </a:xfrm>
          <a:prstGeom prst="rect">
            <a:avLst/>
          </a:prstGeom>
        </p:spPr>
      </p:pic>
      <p:pic>
        <p:nvPicPr>
          <p:cNvPr id="5" name="Picture 4">
            <a:extLst>
              <a:ext uri="{FF2B5EF4-FFF2-40B4-BE49-F238E27FC236}">
                <a16:creationId xmlns:a16="http://schemas.microsoft.com/office/drawing/2014/main" id="{7204A015-D98D-4C5F-A1CE-E1F297B4217C}"/>
              </a:ext>
            </a:extLst>
          </p:cNvPr>
          <p:cNvPicPr>
            <a:picLocks noChangeAspect="1"/>
          </p:cNvPicPr>
          <p:nvPr/>
        </p:nvPicPr>
        <p:blipFill>
          <a:blip r:embed="rId7"/>
          <a:stretch>
            <a:fillRect/>
          </a:stretch>
        </p:blipFill>
        <p:spPr>
          <a:xfrm>
            <a:off x="0" y="2108132"/>
            <a:ext cx="4484892" cy="2984978"/>
          </a:xfrm>
          <a:prstGeom prst="rect">
            <a:avLst/>
          </a:prstGeom>
        </p:spPr>
      </p:pic>
      <p:pic>
        <p:nvPicPr>
          <p:cNvPr id="23" name="Picture 22">
            <a:extLst>
              <a:ext uri="{FF2B5EF4-FFF2-40B4-BE49-F238E27FC236}">
                <a16:creationId xmlns:a16="http://schemas.microsoft.com/office/drawing/2014/main" id="{043BDE54-FBBD-4E60-AA3A-B61CC2D6F723}"/>
              </a:ext>
            </a:extLst>
          </p:cNvPr>
          <p:cNvPicPr>
            <a:picLocks noChangeAspect="1"/>
          </p:cNvPicPr>
          <p:nvPr/>
        </p:nvPicPr>
        <p:blipFill>
          <a:blip r:embed="rId6"/>
          <a:stretch>
            <a:fillRect/>
          </a:stretch>
        </p:blipFill>
        <p:spPr>
          <a:xfrm flipH="1">
            <a:off x="4472887" y="4352934"/>
            <a:ext cx="1878543" cy="1878543"/>
          </a:xfrm>
          <a:prstGeom prst="rect">
            <a:avLst/>
          </a:prstGeom>
        </p:spPr>
      </p:pic>
      <p:sp>
        <p:nvSpPr>
          <p:cNvPr id="24" name="TextBox 23">
            <a:extLst>
              <a:ext uri="{FF2B5EF4-FFF2-40B4-BE49-F238E27FC236}">
                <a16:creationId xmlns:a16="http://schemas.microsoft.com/office/drawing/2014/main" id="{F8EFBE8E-0101-4F97-B8A6-71ED41447674}"/>
              </a:ext>
            </a:extLst>
          </p:cNvPr>
          <p:cNvSpPr txBox="1"/>
          <p:nvPr/>
        </p:nvSpPr>
        <p:spPr>
          <a:xfrm>
            <a:off x="806835" y="5331535"/>
            <a:ext cx="2700017" cy="1077218"/>
          </a:xfrm>
          <a:prstGeom prst="rect">
            <a:avLst/>
          </a:prstGeom>
          <a:noFill/>
        </p:spPr>
        <p:txBody>
          <a:bodyPr wrap="square" rtlCol="0" anchor="t">
            <a:spAutoFit/>
          </a:bodyPr>
          <a:lstStyle/>
          <a:p>
            <a:pPr algn="ctr"/>
            <a:r>
              <a:rPr lang="en-US" sz="3200" b="1" i="1" dirty="0">
                <a:latin typeface="+mj-lt"/>
                <a:cs typeface="Arial"/>
              </a:rPr>
              <a:t>ASK A QUESTION</a:t>
            </a:r>
          </a:p>
        </p:txBody>
      </p:sp>
      <p:sp>
        <p:nvSpPr>
          <p:cNvPr id="25" name="TextBox 24">
            <a:extLst>
              <a:ext uri="{FF2B5EF4-FFF2-40B4-BE49-F238E27FC236}">
                <a16:creationId xmlns:a16="http://schemas.microsoft.com/office/drawing/2014/main" id="{004DB30B-8760-47FC-A061-4BB8DF1E1EA5}"/>
              </a:ext>
            </a:extLst>
          </p:cNvPr>
          <p:cNvSpPr txBox="1"/>
          <p:nvPr/>
        </p:nvSpPr>
        <p:spPr>
          <a:xfrm>
            <a:off x="9447437" y="5292206"/>
            <a:ext cx="2700017" cy="1077218"/>
          </a:xfrm>
          <a:prstGeom prst="rect">
            <a:avLst/>
          </a:prstGeom>
          <a:noFill/>
        </p:spPr>
        <p:txBody>
          <a:bodyPr wrap="square" rtlCol="0" anchor="t">
            <a:spAutoFit/>
          </a:bodyPr>
          <a:lstStyle/>
          <a:p>
            <a:pPr algn="ctr"/>
            <a:r>
              <a:rPr lang="en-US" sz="3200" b="1" i="1" dirty="0">
                <a:latin typeface="+mj-lt"/>
                <a:cs typeface="Arial"/>
              </a:rPr>
              <a:t>GET AN ANSWER</a:t>
            </a:r>
          </a:p>
        </p:txBody>
      </p:sp>
      <p:sp>
        <p:nvSpPr>
          <p:cNvPr id="26" name="Title 1">
            <a:extLst>
              <a:ext uri="{FF2B5EF4-FFF2-40B4-BE49-F238E27FC236}">
                <a16:creationId xmlns:a16="http://schemas.microsoft.com/office/drawing/2014/main" id="{E05FAB3D-0833-4A4E-B407-05577FB4E04B}"/>
              </a:ext>
            </a:extLst>
          </p:cNvPr>
          <p:cNvSpPr>
            <a:spLocks noGrp="1"/>
          </p:cNvSpPr>
          <p:nvPr>
            <p:ph type="title"/>
          </p:nvPr>
        </p:nvSpPr>
        <p:spPr>
          <a:xfrm>
            <a:off x="451036" y="171979"/>
            <a:ext cx="11066928" cy="1034163"/>
          </a:xfrm>
        </p:spPr>
        <p:txBody>
          <a:bodyPr>
            <a:noAutofit/>
          </a:bodyPr>
          <a:lstStyle/>
          <a:p>
            <a:r>
              <a:rPr lang="en-US" sz="3200" b="1" dirty="0">
                <a:solidFill>
                  <a:srgbClr val="FF0000"/>
                </a:solidFill>
                <a:latin typeface="+mj-lt"/>
              </a:rPr>
              <a:t>Guided</a:t>
            </a:r>
            <a:r>
              <a:rPr lang="en-US" sz="3200" b="1" dirty="0">
                <a:latin typeface="+mj-lt"/>
              </a:rPr>
              <a:t> Workshop: Aggregations and GROUP BY</a:t>
            </a:r>
          </a:p>
        </p:txBody>
      </p:sp>
      <p:sp>
        <p:nvSpPr>
          <p:cNvPr id="27" name="Speech Bubble: Rectangle 26">
            <a:extLst>
              <a:ext uri="{FF2B5EF4-FFF2-40B4-BE49-F238E27FC236}">
                <a16:creationId xmlns:a16="http://schemas.microsoft.com/office/drawing/2014/main" id="{D5F03604-F753-4474-BD44-3D90B4715FD8}"/>
              </a:ext>
            </a:extLst>
          </p:cNvPr>
          <p:cNvSpPr/>
          <p:nvPr/>
        </p:nvSpPr>
        <p:spPr>
          <a:xfrm>
            <a:off x="4312828" y="1551490"/>
            <a:ext cx="1771942" cy="1762078"/>
          </a:xfrm>
          <a:prstGeom prst="wedgeRectCallout">
            <a:avLst>
              <a:gd name="adj1" fmla="val -80621"/>
              <a:gd name="adj2" fmla="val 31946"/>
            </a:avLst>
          </a:prstGeom>
          <a:ln w="57150">
            <a:prstDash val="dash"/>
          </a:ln>
        </p:spPr>
        <p:style>
          <a:lnRef idx="2">
            <a:schemeClr val="accent6"/>
          </a:lnRef>
          <a:fillRef idx="1">
            <a:schemeClr val="lt1"/>
          </a:fillRef>
          <a:effectRef idx="0">
            <a:schemeClr val="accent6"/>
          </a:effectRef>
          <a:fontRef idx="minor">
            <a:schemeClr val="dk1"/>
          </a:fontRef>
        </p:style>
        <p:txBody>
          <a:bodyPr rtlCol="0" anchor="ctr"/>
          <a:lstStyle/>
          <a:p>
            <a:endParaRPr lang="en-US" sz="2400" dirty="0">
              <a:solidFill>
                <a:schemeClr val="tx1"/>
              </a:solidFill>
              <a:latin typeface="+mj-lt"/>
            </a:endParaRPr>
          </a:p>
        </p:txBody>
      </p:sp>
      <p:pic>
        <p:nvPicPr>
          <p:cNvPr id="6" name="Picture 5">
            <a:extLst>
              <a:ext uri="{FF2B5EF4-FFF2-40B4-BE49-F238E27FC236}">
                <a16:creationId xmlns:a16="http://schemas.microsoft.com/office/drawing/2014/main" id="{3AF786B4-D64E-4A81-80E5-4D0CC42A0070}"/>
              </a:ext>
            </a:extLst>
          </p:cNvPr>
          <p:cNvPicPr>
            <a:picLocks noChangeAspect="1"/>
          </p:cNvPicPr>
          <p:nvPr/>
        </p:nvPicPr>
        <p:blipFill>
          <a:blip r:embed="rId8"/>
          <a:stretch>
            <a:fillRect/>
          </a:stretch>
        </p:blipFill>
        <p:spPr>
          <a:xfrm>
            <a:off x="4561351" y="1744416"/>
            <a:ext cx="1274895" cy="1274895"/>
          </a:xfrm>
          <a:prstGeom prst="rect">
            <a:avLst/>
          </a:prstGeom>
        </p:spPr>
      </p:pic>
      <p:sp>
        <p:nvSpPr>
          <p:cNvPr id="28" name="Speech Bubble: Rectangle 27">
            <a:extLst>
              <a:ext uri="{FF2B5EF4-FFF2-40B4-BE49-F238E27FC236}">
                <a16:creationId xmlns:a16="http://schemas.microsoft.com/office/drawing/2014/main" id="{6CFD6F6E-AA34-449D-B8AD-995015E85C54}"/>
              </a:ext>
            </a:extLst>
          </p:cNvPr>
          <p:cNvSpPr/>
          <p:nvPr/>
        </p:nvSpPr>
        <p:spPr>
          <a:xfrm>
            <a:off x="6492741" y="1206142"/>
            <a:ext cx="3713143" cy="2107426"/>
          </a:xfrm>
          <a:prstGeom prst="wedgeRectCallout">
            <a:avLst>
              <a:gd name="adj1" fmla="val 45456"/>
              <a:gd name="adj2" fmla="val 83202"/>
            </a:avLst>
          </a:prstGeom>
          <a:ln w="57150">
            <a:prstDash val="dash"/>
          </a:ln>
        </p:spPr>
        <p:style>
          <a:lnRef idx="2">
            <a:schemeClr val="accent6"/>
          </a:lnRef>
          <a:fillRef idx="1">
            <a:schemeClr val="lt1"/>
          </a:fillRef>
          <a:effectRef idx="0">
            <a:schemeClr val="accent6"/>
          </a:effectRef>
          <a:fontRef idx="minor">
            <a:schemeClr val="dk1"/>
          </a:fontRef>
        </p:style>
        <p:txBody>
          <a:bodyPr rtlCol="0" anchor="ctr"/>
          <a:lstStyle/>
          <a:p>
            <a:endParaRPr lang="en-US" sz="2400" dirty="0">
              <a:solidFill>
                <a:schemeClr val="tx1"/>
              </a:solidFill>
              <a:latin typeface="+mj-lt"/>
            </a:endParaRPr>
          </a:p>
        </p:txBody>
      </p:sp>
      <p:pic>
        <p:nvPicPr>
          <p:cNvPr id="7" name="Picture 6">
            <a:extLst>
              <a:ext uri="{FF2B5EF4-FFF2-40B4-BE49-F238E27FC236}">
                <a16:creationId xmlns:a16="http://schemas.microsoft.com/office/drawing/2014/main" id="{C8D44FCA-702D-4FD2-B1BF-05580D9E0CFC}"/>
              </a:ext>
            </a:extLst>
          </p:cNvPr>
          <p:cNvPicPr>
            <a:picLocks noChangeAspect="1"/>
          </p:cNvPicPr>
          <p:nvPr/>
        </p:nvPicPr>
        <p:blipFill>
          <a:blip r:embed="rId9"/>
          <a:stretch>
            <a:fillRect/>
          </a:stretch>
        </p:blipFill>
        <p:spPr>
          <a:xfrm>
            <a:off x="6732600" y="1692145"/>
            <a:ext cx="3363912" cy="1238834"/>
          </a:xfrm>
          <a:prstGeom prst="rect">
            <a:avLst/>
          </a:prstGeom>
        </p:spPr>
      </p:pic>
      <p:sp>
        <p:nvSpPr>
          <p:cNvPr id="2" name="Slide Number Placeholder 1">
            <a:extLst>
              <a:ext uri="{FF2B5EF4-FFF2-40B4-BE49-F238E27FC236}">
                <a16:creationId xmlns:a16="http://schemas.microsoft.com/office/drawing/2014/main" id="{E9012031-35C7-40F3-9DF6-92125A097D94}"/>
              </a:ext>
            </a:extLst>
          </p:cNvPr>
          <p:cNvSpPr>
            <a:spLocks noGrp="1"/>
          </p:cNvSpPr>
          <p:nvPr>
            <p:ph type="sldNum" sz="quarter" idx="12"/>
          </p:nvPr>
        </p:nvSpPr>
        <p:spPr/>
        <p:txBody>
          <a:bodyPr/>
          <a:lstStyle/>
          <a:p>
            <a:fld id="{D3208424-F6AD-4E5C-917C-F54A0BC36660}" type="slidenum">
              <a:rPr lang="en-US" smtClean="0"/>
              <a:t>43</a:t>
            </a:fld>
            <a:endParaRPr lang="en-US"/>
          </a:p>
        </p:txBody>
      </p:sp>
    </p:spTree>
    <p:extLst>
      <p:ext uri="{BB962C8B-B14F-4D97-AF65-F5344CB8AC3E}">
        <p14:creationId xmlns:p14="http://schemas.microsoft.com/office/powerpoint/2010/main" val="23295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0FD8BB-48A6-4342-97F8-9449E568A75B}"/>
              </a:ext>
            </a:extLst>
          </p:cNvPr>
          <p:cNvSpPr txBox="1"/>
          <p:nvPr/>
        </p:nvSpPr>
        <p:spPr>
          <a:xfrm>
            <a:off x="9261987" y="4301613"/>
            <a:ext cx="2448232" cy="673510"/>
          </a:xfrm>
          <a:prstGeom prst="rect">
            <a:avLst/>
          </a:prstGeom>
          <a:noFill/>
        </p:spPr>
        <p:txBody>
          <a:bodyPr wrap="square" rtlCol="0">
            <a:noAutofit/>
          </a:bodyPr>
          <a:lstStyle/>
          <a:p>
            <a:pPr marL="115888" indent="-115888">
              <a:spcAft>
                <a:spcPts val="600"/>
              </a:spcAft>
              <a:buFont typeface="Arial" panose="020B0604020202020204" pitchFamily="34" charset="0"/>
              <a:buChar char="•"/>
            </a:pPr>
            <a:endParaRPr lang="en-US" sz="1500" dirty="0">
              <a:solidFill>
                <a:srgbClr val="69747C"/>
              </a:solidFill>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532ED6C3-3152-4F42-A89E-70EF4735CE71}"/>
              </a:ext>
            </a:extLst>
          </p:cNvPr>
          <p:cNvGrpSpPr/>
          <p:nvPr/>
        </p:nvGrpSpPr>
        <p:grpSpPr>
          <a:xfrm>
            <a:off x="10096512" y="3254132"/>
            <a:ext cx="1838978" cy="1838978"/>
            <a:chOff x="7012872" y="2275935"/>
            <a:chExt cx="4223589" cy="4223589"/>
          </a:xfrm>
        </p:grpSpPr>
        <p:pic>
          <p:nvPicPr>
            <p:cNvPr id="20" name="Picture 4" descr="Image result for database icon">
              <a:extLst>
                <a:ext uri="{FF2B5EF4-FFF2-40B4-BE49-F238E27FC236}">
                  <a16:creationId xmlns:a16="http://schemas.microsoft.com/office/drawing/2014/main" id="{A6BB889E-D826-4F08-B029-002A852A6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2872" y="2275935"/>
              <a:ext cx="4223589" cy="42235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googly eyes png">
              <a:extLst>
                <a:ext uri="{FF2B5EF4-FFF2-40B4-BE49-F238E27FC236}">
                  <a16:creationId xmlns:a16="http://schemas.microsoft.com/office/drawing/2014/main" id="{59BFC967-88ED-4002-A5E1-CDF2493321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2660" y="2479739"/>
              <a:ext cx="2541815" cy="133753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mustache png">
              <a:extLst>
                <a:ext uri="{FF2B5EF4-FFF2-40B4-BE49-F238E27FC236}">
                  <a16:creationId xmlns:a16="http://schemas.microsoft.com/office/drawing/2014/main" id="{D2ED65E5-C655-4632-B5FD-2846189EA79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7767" y="3664299"/>
              <a:ext cx="2516708" cy="1707851"/>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2E34A873-9FAC-4117-B5EC-E9C640A90548}"/>
              </a:ext>
            </a:extLst>
          </p:cNvPr>
          <p:cNvPicPr>
            <a:picLocks noChangeAspect="1"/>
          </p:cNvPicPr>
          <p:nvPr/>
        </p:nvPicPr>
        <p:blipFill>
          <a:blip r:embed="rId6"/>
          <a:stretch>
            <a:fillRect/>
          </a:stretch>
        </p:blipFill>
        <p:spPr>
          <a:xfrm>
            <a:off x="7605715" y="4480436"/>
            <a:ext cx="1780253" cy="1780253"/>
          </a:xfrm>
          <a:prstGeom prst="rect">
            <a:avLst/>
          </a:prstGeom>
        </p:spPr>
      </p:pic>
      <p:pic>
        <p:nvPicPr>
          <p:cNvPr id="5" name="Picture 4">
            <a:extLst>
              <a:ext uri="{FF2B5EF4-FFF2-40B4-BE49-F238E27FC236}">
                <a16:creationId xmlns:a16="http://schemas.microsoft.com/office/drawing/2014/main" id="{7204A015-D98D-4C5F-A1CE-E1F297B4217C}"/>
              </a:ext>
            </a:extLst>
          </p:cNvPr>
          <p:cNvPicPr>
            <a:picLocks noChangeAspect="1"/>
          </p:cNvPicPr>
          <p:nvPr/>
        </p:nvPicPr>
        <p:blipFill>
          <a:blip r:embed="rId7"/>
          <a:stretch>
            <a:fillRect/>
          </a:stretch>
        </p:blipFill>
        <p:spPr>
          <a:xfrm>
            <a:off x="0" y="2108132"/>
            <a:ext cx="4484892" cy="2984978"/>
          </a:xfrm>
          <a:prstGeom prst="rect">
            <a:avLst/>
          </a:prstGeom>
        </p:spPr>
      </p:pic>
      <p:pic>
        <p:nvPicPr>
          <p:cNvPr id="23" name="Picture 22">
            <a:extLst>
              <a:ext uri="{FF2B5EF4-FFF2-40B4-BE49-F238E27FC236}">
                <a16:creationId xmlns:a16="http://schemas.microsoft.com/office/drawing/2014/main" id="{043BDE54-FBBD-4E60-AA3A-B61CC2D6F723}"/>
              </a:ext>
            </a:extLst>
          </p:cNvPr>
          <p:cNvPicPr>
            <a:picLocks noChangeAspect="1"/>
          </p:cNvPicPr>
          <p:nvPr/>
        </p:nvPicPr>
        <p:blipFill>
          <a:blip r:embed="rId6"/>
          <a:stretch>
            <a:fillRect/>
          </a:stretch>
        </p:blipFill>
        <p:spPr>
          <a:xfrm flipH="1">
            <a:off x="4472887" y="4352934"/>
            <a:ext cx="1878543" cy="1878543"/>
          </a:xfrm>
          <a:prstGeom prst="rect">
            <a:avLst/>
          </a:prstGeom>
        </p:spPr>
      </p:pic>
      <p:sp>
        <p:nvSpPr>
          <p:cNvPr id="24" name="TextBox 23">
            <a:extLst>
              <a:ext uri="{FF2B5EF4-FFF2-40B4-BE49-F238E27FC236}">
                <a16:creationId xmlns:a16="http://schemas.microsoft.com/office/drawing/2014/main" id="{F8EFBE8E-0101-4F97-B8A6-71ED41447674}"/>
              </a:ext>
            </a:extLst>
          </p:cNvPr>
          <p:cNvSpPr txBox="1"/>
          <p:nvPr/>
        </p:nvSpPr>
        <p:spPr>
          <a:xfrm>
            <a:off x="806835" y="5331535"/>
            <a:ext cx="2700017" cy="1077218"/>
          </a:xfrm>
          <a:prstGeom prst="rect">
            <a:avLst/>
          </a:prstGeom>
          <a:noFill/>
        </p:spPr>
        <p:txBody>
          <a:bodyPr wrap="square" rtlCol="0" anchor="t">
            <a:spAutoFit/>
          </a:bodyPr>
          <a:lstStyle/>
          <a:p>
            <a:pPr algn="ctr"/>
            <a:r>
              <a:rPr lang="en-US" sz="3200" b="1" i="1" dirty="0">
                <a:latin typeface="+mj-lt"/>
                <a:cs typeface="Arial"/>
              </a:rPr>
              <a:t>ASK A QUESTION</a:t>
            </a:r>
          </a:p>
        </p:txBody>
      </p:sp>
      <p:sp>
        <p:nvSpPr>
          <p:cNvPr id="25" name="TextBox 24">
            <a:extLst>
              <a:ext uri="{FF2B5EF4-FFF2-40B4-BE49-F238E27FC236}">
                <a16:creationId xmlns:a16="http://schemas.microsoft.com/office/drawing/2014/main" id="{004DB30B-8760-47FC-A061-4BB8DF1E1EA5}"/>
              </a:ext>
            </a:extLst>
          </p:cNvPr>
          <p:cNvSpPr txBox="1"/>
          <p:nvPr/>
        </p:nvSpPr>
        <p:spPr>
          <a:xfrm>
            <a:off x="9447437" y="5292206"/>
            <a:ext cx="2700017" cy="1077218"/>
          </a:xfrm>
          <a:prstGeom prst="rect">
            <a:avLst/>
          </a:prstGeom>
          <a:noFill/>
        </p:spPr>
        <p:txBody>
          <a:bodyPr wrap="square" rtlCol="0" anchor="t">
            <a:spAutoFit/>
          </a:bodyPr>
          <a:lstStyle/>
          <a:p>
            <a:pPr algn="ctr"/>
            <a:r>
              <a:rPr lang="en-US" sz="3200" b="1" i="1" dirty="0">
                <a:latin typeface="+mj-lt"/>
                <a:cs typeface="Arial"/>
              </a:rPr>
              <a:t>GET AN ANSWER</a:t>
            </a:r>
          </a:p>
        </p:txBody>
      </p:sp>
      <p:sp>
        <p:nvSpPr>
          <p:cNvPr id="26" name="Title 1">
            <a:extLst>
              <a:ext uri="{FF2B5EF4-FFF2-40B4-BE49-F238E27FC236}">
                <a16:creationId xmlns:a16="http://schemas.microsoft.com/office/drawing/2014/main" id="{E05FAB3D-0833-4A4E-B407-05577FB4E04B}"/>
              </a:ext>
            </a:extLst>
          </p:cNvPr>
          <p:cNvSpPr>
            <a:spLocks noGrp="1"/>
          </p:cNvSpPr>
          <p:nvPr>
            <p:ph type="title"/>
          </p:nvPr>
        </p:nvSpPr>
        <p:spPr>
          <a:xfrm>
            <a:off x="451036" y="62865"/>
            <a:ext cx="11696418" cy="1034163"/>
          </a:xfrm>
        </p:spPr>
        <p:txBody>
          <a:bodyPr>
            <a:noAutofit/>
          </a:bodyPr>
          <a:lstStyle/>
          <a:p>
            <a:r>
              <a:rPr lang="en-US" sz="2800" b="1" dirty="0">
                <a:solidFill>
                  <a:srgbClr val="FF0000"/>
                </a:solidFill>
                <a:latin typeface="+mj-lt"/>
              </a:rPr>
              <a:t>Independent</a:t>
            </a:r>
            <a:r>
              <a:rPr lang="en-US" sz="2800" b="1" dirty="0">
                <a:latin typeface="+mj-lt"/>
              </a:rPr>
              <a:t> Workshop: Aggregations and GROUP BY</a:t>
            </a:r>
          </a:p>
        </p:txBody>
      </p:sp>
      <p:sp>
        <p:nvSpPr>
          <p:cNvPr id="27" name="Speech Bubble: Rectangle 26">
            <a:extLst>
              <a:ext uri="{FF2B5EF4-FFF2-40B4-BE49-F238E27FC236}">
                <a16:creationId xmlns:a16="http://schemas.microsoft.com/office/drawing/2014/main" id="{D5F03604-F753-4474-BD44-3D90B4715FD8}"/>
              </a:ext>
            </a:extLst>
          </p:cNvPr>
          <p:cNvSpPr/>
          <p:nvPr/>
        </p:nvSpPr>
        <p:spPr>
          <a:xfrm>
            <a:off x="4312828" y="1551490"/>
            <a:ext cx="1771942" cy="1762078"/>
          </a:xfrm>
          <a:prstGeom prst="wedgeRectCallout">
            <a:avLst>
              <a:gd name="adj1" fmla="val -80621"/>
              <a:gd name="adj2" fmla="val 31946"/>
            </a:avLst>
          </a:prstGeom>
          <a:ln w="57150">
            <a:prstDash val="dash"/>
          </a:ln>
        </p:spPr>
        <p:style>
          <a:lnRef idx="2">
            <a:schemeClr val="accent6"/>
          </a:lnRef>
          <a:fillRef idx="1">
            <a:schemeClr val="lt1"/>
          </a:fillRef>
          <a:effectRef idx="0">
            <a:schemeClr val="accent6"/>
          </a:effectRef>
          <a:fontRef idx="minor">
            <a:schemeClr val="dk1"/>
          </a:fontRef>
        </p:style>
        <p:txBody>
          <a:bodyPr rtlCol="0" anchor="ctr"/>
          <a:lstStyle/>
          <a:p>
            <a:endParaRPr lang="en-US" sz="2400" dirty="0">
              <a:solidFill>
                <a:schemeClr val="tx1"/>
              </a:solidFill>
              <a:latin typeface="+mj-lt"/>
            </a:endParaRPr>
          </a:p>
        </p:txBody>
      </p:sp>
      <p:pic>
        <p:nvPicPr>
          <p:cNvPr id="6" name="Picture 5">
            <a:extLst>
              <a:ext uri="{FF2B5EF4-FFF2-40B4-BE49-F238E27FC236}">
                <a16:creationId xmlns:a16="http://schemas.microsoft.com/office/drawing/2014/main" id="{3AF786B4-D64E-4A81-80E5-4D0CC42A0070}"/>
              </a:ext>
            </a:extLst>
          </p:cNvPr>
          <p:cNvPicPr>
            <a:picLocks noChangeAspect="1"/>
          </p:cNvPicPr>
          <p:nvPr/>
        </p:nvPicPr>
        <p:blipFill>
          <a:blip r:embed="rId8"/>
          <a:stretch>
            <a:fillRect/>
          </a:stretch>
        </p:blipFill>
        <p:spPr>
          <a:xfrm>
            <a:off x="4561351" y="1744416"/>
            <a:ext cx="1274895" cy="1274895"/>
          </a:xfrm>
          <a:prstGeom prst="rect">
            <a:avLst/>
          </a:prstGeom>
        </p:spPr>
      </p:pic>
      <p:sp>
        <p:nvSpPr>
          <p:cNvPr id="28" name="Speech Bubble: Rectangle 27">
            <a:extLst>
              <a:ext uri="{FF2B5EF4-FFF2-40B4-BE49-F238E27FC236}">
                <a16:creationId xmlns:a16="http://schemas.microsoft.com/office/drawing/2014/main" id="{6CFD6F6E-AA34-449D-B8AD-995015E85C54}"/>
              </a:ext>
            </a:extLst>
          </p:cNvPr>
          <p:cNvSpPr/>
          <p:nvPr/>
        </p:nvSpPr>
        <p:spPr>
          <a:xfrm>
            <a:off x="6492741" y="1206142"/>
            <a:ext cx="3713143" cy="2107426"/>
          </a:xfrm>
          <a:prstGeom prst="wedgeRectCallout">
            <a:avLst>
              <a:gd name="adj1" fmla="val 45456"/>
              <a:gd name="adj2" fmla="val 83202"/>
            </a:avLst>
          </a:prstGeom>
          <a:ln w="57150">
            <a:prstDash val="dash"/>
          </a:ln>
        </p:spPr>
        <p:style>
          <a:lnRef idx="2">
            <a:schemeClr val="accent6"/>
          </a:lnRef>
          <a:fillRef idx="1">
            <a:schemeClr val="lt1"/>
          </a:fillRef>
          <a:effectRef idx="0">
            <a:schemeClr val="accent6"/>
          </a:effectRef>
          <a:fontRef idx="minor">
            <a:schemeClr val="dk1"/>
          </a:fontRef>
        </p:style>
        <p:txBody>
          <a:bodyPr rtlCol="0" anchor="ctr"/>
          <a:lstStyle/>
          <a:p>
            <a:endParaRPr lang="en-US" sz="2400" dirty="0">
              <a:solidFill>
                <a:schemeClr val="tx1"/>
              </a:solidFill>
              <a:latin typeface="+mj-lt"/>
            </a:endParaRPr>
          </a:p>
        </p:txBody>
      </p:sp>
      <p:pic>
        <p:nvPicPr>
          <p:cNvPr id="7" name="Picture 6">
            <a:extLst>
              <a:ext uri="{FF2B5EF4-FFF2-40B4-BE49-F238E27FC236}">
                <a16:creationId xmlns:a16="http://schemas.microsoft.com/office/drawing/2014/main" id="{C8D44FCA-702D-4FD2-B1BF-05580D9E0CFC}"/>
              </a:ext>
            </a:extLst>
          </p:cNvPr>
          <p:cNvPicPr>
            <a:picLocks noChangeAspect="1"/>
          </p:cNvPicPr>
          <p:nvPr/>
        </p:nvPicPr>
        <p:blipFill>
          <a:blip r:embed="rId9"/>
          <a:stretch>
            <a:fillRect/>
          </a:stretch>
        </p:blipFill>
        <p:spPr>
          <a:xfrm>
            <a:off x="6732600" y="1692145"/>
            <a:ext cx="3363912" cy="1238834"/>
          </a:xfrm>
          <a:prstGeom prst="rect">
            <a:avLst/>
          </a:prstGeom>
        </p:spPr>
      </p:pic>
      <p:sp>
        <p:nvSpPr>
          <p:cNvPr id="2" name="Slide Number Placeholder 1">
            <a:extLst>
              <a:ext uri="{FF2B5EF4-FFF2-40B4-BE49-F238E27FC236}">
                <a16:creationId xmlns:a16="http://schemas.microsoft.com/office/drawing/2014/main" id="{8AF42F26-6103-4818-A404-408EE628F870}"/>
              </a:ext>
            </a:extLst>
          </p:cNvPr>
          <p:cNvSpPr>
            <a:spLocks noGrp="1"/>
          </p:cNvSpPr>
          <p:nvPr>
            <p:ph type="sldNum" sz="quarter" idx="12"/>
          </p:nvPr>
        </p:nvSpPr>
        <p:spPr/>
        <p:txBody>
          <a:bodyPr/>
          <a:lstStyle/>
          <a:p>
            <a:fld id="{D3208424-F6AD-4E5C-917C-F54A0BC36660}" type="slidenum">
              <a:rPr lang="en-US" smtClean="0"/>
              <a:t>44</a:t>
            </a:fld>
            <a:endParaRPr lang="en-US"/>
          </a:p>
        </p:txBody>
      </p:sp>
    </p:spTree>
    <p:extLst>
      <p:ext uri="{BB962C8B-B14F-4D97-AF65-F5344CB8AC3E}">
        <p14:creationId xmlns:p14="http://schemas.microsoft.com/office/powerpoint/2010/main" val="384814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Aggregations and GROUP BY: Key Takeaways</a:t>
            </a:r>
          </a:p>
        </p:txBody>
      </p:sp>
      <p:grpSp>
        <p:nvGrpSpPr>
          <p:cNvPr id="18" name="Group 17">
            <a:extLst>
              <a:ext uri="{FF2B5EF4-FFF2-40B4-BE49-F238E27FC236}">
                <a16:creationId xmlns:a16="http://schemas.microsoft.com/office/drawing/2014/main" id="{FD0300DA-8E3D-4C1A-A505-AA9D44A49DD0}"/>
              </a:ext>
            </a:extLst>
          </p:cNvPr>
          <p:cNvGrpSpPr/>
          <p:nvPr/>
        </p:nvGrpSpPr>
        <p:grpSpPr>
          <a:xfrm>
            <a:off x="7541343" y="2712608"/>
            <a:ext cx="3786514" cy="3786514"/>
            <a:chOff x="7012872" y="2275935"/>
            <a:chExt cx="4223589" cy="4223589"/>
          </a:xfrm>
        </p:grpSpPr>
        <p:pic>
          <p:nvPicPr>
            <p:cNvPr id="19" name="Picture 4" descr="Image result for database icon">
              <a:extLst>
                <a:ext uri="{FF2B5EF4-FFF2-40B4-BE49-F238E27FC236}">
                  <a16:creationId xmlns:a16="http://schemas.microsoft.com/office/drawing/2014/main" id="{FF832237-2FBB-4220-A289-14AD8A2D4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2872" y="2275935"/>
              <a:ext cx="4223589" cy="422358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googly eyes png">
              <a:extLst>
                <a:ext uri="{FF2B5EF4-FFF2-40B4-BE49-F238E27FC236}">
                  <a16:creationId xmlns:a16="http://schemas.microsoft.com/office/drawing/2014/main" id="{0C24D436-3ECA-4B03-9913-CEDDAB55505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2660" y="2479739"/>
              <a:ext cx="2541815" cy="133753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Image result for mustache png">
              <a:extLst>
                <a:ext uri="{FF2B5EF4-FFF2-40B4-BE49-F238E27FC236}">
                  <a16:creationId xmlns:a16="http://schemas.microsoft.com/office/drawing/2014/main" id="{EB3A6705-D246-4D58-ACCD-A9FC494C07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7767" y="3664299"/>
              <a:ext cx="2516708" cy="1707851"/>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Speech Bubble: Rectangle 5">
            <a:extLst>
              <a:ext uri="{FF2B5EF4-FFF2-40B4-BE49-F238E27FC236}">
                <a16:creationId xmlns:a16="http://schemas.microsoft.com/office/drawing/2014/main" id="{950B3F56-2D8E-43BE-A1EC-FE2542488D8C}"/>
              </a:ext>
            </a:extLst>
          </p:cNvPr>
          <p:cNvSpPr/>
          <p:nvPr/>
        </p:nvSpPr>
        <p:spPr>
          <a:xfrm>
            <a:off x="343950" y="1262543"/>
            <a:ext cx="6224630" cy="5285741"/>
          </a:xfrm>
          <a:prstGeom prst="wedgeRectCallout">
            <a:avLst>
              <a:gd name="adj1" fmla="val 65252"/>
              <a:gd name="adj2" fmla="val 20483"/>
            </a:avLst>
          </a:prstGeom>
          <a:ln w="57150">
            <a:prstDash val="dash"/>
          </a:ln>
        </p:spPr>
        <p:style>
          <a:lnRef idx="2">
            <a:schemeClr val="accent6"/>
          </a:lnRef>
          <a:fillRef idx="1">
            <a:schemeClr val="lt1"/>
          </a:fillRef>
          <a:effectRef idx="0">
            <a:schemeClr val="accent6"/>
          </a:effectRef>
          <a:fontRef idx="minor">
            <a:schemeClr val="dk1"/>
          </a:fontRef>
        </p:style>
        <p:txBody>
          <a:bodyPr rtlCol="0" anchor="ctr"/>
          <a:lstStyle/>
          <a:p>
            <a:pPr marL="457200" indent="-457200">
              <a:buAutoNum type="arabicPeriod"/>
            </a:pPr>
            <a:r>
              <a:rPr lang="en-US" sz="2000" dirty="0">
                <a:solidFill>
                  <a:schemeClr val="tx1"/>
                </a:solidFill>
                <a:latin typeface="+mj-lt"/>
              </a:rPr>
              <a:t>Use GROUP BY when you want to understand aggregates (SUM/ COUNT/ etc.) by specific fields/columns. </a:t>
            </a:r>
            <a:r>
              <a:rPr lang="en-US" sz="2000" i="1" dirty="0">
                <a:solidFill>
                  <a:srgbClr val="00B050"/>
                </a:solidFill>
                <a:latin typeface="+mj-lt"/>
              </a:rPr>
              <a:t>I.e. Total sales by Country/Channel.</a:t>
            </a:r>
          </a:p>
          <a:p>
            <a:pPr marL="457200" indent="-457200">
              <a:buAutoNum type="arabicPeriod"/>
            </a:pPr>
            <a:endParaRPr lang="en-US" sz="2000" dirty="0">
              <a:solidFill>
                <a:schemeClr val="tx1"/>
              </a:solidFill>
              <a:latin typeface="+mj-lt"/>
            </a:endParaRPr>
          </a:p>
          <a:p>
            <a:pPr marL="457200" indent="-457200">
              <a:buAutoNum type="arabicPeriod"/>
            </a:pPr>
            <a:r>
              <a:rPr lang="en-US" sz="2000" dirty="0">
                <a:solidFill>
                  <a:schemeClr val="tx1"/>
                </a:solidFill>
                <a:latin typeface="+mj-lt"/>
              </a:rPr>
              <a:t>Aggregate functions and aliases, </a:t>
            </a:r>
            <a:r>
              <a:rPr lang="en-US" sz="2000" b="1" dirty="0">
                <a:solidFill>
                  <a:srgbClr val="FF0000"/>
                </a:solidFill>
                <a:latin typeface="+mj-lt"/>
              </a:rPr>
              <a:t>DO NOT </a:t>
            </a:r>
            <a:r>
              <a:rPr lang="en-US" sz="2000" dirty="0">
                <a:solidFill>
                  <a:schemeClr val="tx1"/>
                </a:solidFill>
                <a:latin typeface="+mj-lt"/>
              </a:rPr>
              <a:t>go in the GROUP BY.</a:t>
            </a:r>
          </a:p>
          <a:p>
            <a:pPr marL="457200" indent="-457200">
              <a:buAutoNum type="arabicPeriod"/>
            </a:pPr>
            <a:endParaRPr lang="en-US" sz="2000" dirty="0">
              <a:solidFill>
                <a:schemeClr val="tx1"/>
              </a:solidFill>
              <a:latin typeface="+mj-lt"/>
            </a:endParaRPr>
          </a:p>
          <a:p>
            <a:pPr marL="457200" indent="-457200">
              <a:buAutoNum type="arabicPeriod"/>
            </a:pPr>
            <a:r>
              <a:rPr lang="en-US" sz="2000" dirty="0">
                <a:solidFill>
                  <a:schemeClr val="tx1"/>
                </a:solidFill>
                <a:latin typeface="+mj-lt"/>
              </a:rPr>
              <a:t>You </a:t>
            </a:r>
            <a:r>
              <a:rPr lang="en-US" sz="2000" b="1" dirty="0">
                <a:solidFill>
                  <a:srgbClr val="FF0000"/>
                </a:solidFill>
                <a:latin typeface="+mj-lt"/>
              </a:rPr>
              <a:t>CAN NOT </a:t>
            </a:r>
            <a:r>
              <a:rPr lang="en-US" sz="2000" dirty="0">
                <a:solidFill>
                  <a:schemeClr val="tx1"/>
                </a:solidFill>
                <a:latin typeface="+mj-lt"/>
              </a:rPr>
              <a:t>filter on aggregate functions in the WHERE clause, can only filter in HAVING clause.</a:t>
            </a:r>
          </a:p>
          <a:p>
            <a:pPr marL="457200" indent="-457200">
              <a:buAutoNum type="arabicPeriod"/>
            </a:pPr>
            <a:endParaRPr lang="en-US" sz="2000" dirty="0">
              <a:solidFill>
                <a:schemeClr val="tx1"/>
              </a:solidFill>
              <a:latin typeface="+mj-lt"/>
            </a:endParaRPr>
          </a:p>
          <a:p>
            <a:pPr marL="457200" indent="-457200">
              <a:buAutoNum type="arabicPeriod"/>
            </a:pPr>
            <a:r>
              <a:rPr lang="en-US" sz="2000" dirty="0">
                <a:solidFill>
                  <a:schemeClr val="tx1"/>
                </a:solidFill>
                <a:latin typeface="+mj-lt"/>
              </a:rPr>
              <a:t>You </a:t>
            </a:r>
            <a:r>
              <a:rPr lang="en-US" sz="2000" b="1" dirty="0">
                <a:solidFill>
                  <a:srgbClr val="FF0000"/>
                </a:solidFill>
                <a:latin typeface="+mj-lt"/>
              </a:rPr>
              <a:t>CAN NOT </a:t>
            </a:r>
            <a:r>
              <a:rPr lang="en-US" sz="2000" dirty="0">
                <a:solidFill>
                  <a:schemeClr val="tx1"/>
                </a:solidFill>
                <a:latin typeface="+mj-lt"/>
              </a:rPr>
              <a:t>perform on aggregate on an aggregate (i.e. </a:t>
            </a:r>
            <a:r>
              <a:rPr lang="en-US" sz="2000" dirty="0" err="1">
                <a:solidFill>
                  <a:schemeClr val="tx1"/>
                </a:solidFill>
                <a:latin typeface="+mj-lt"/>
              </a:rPr>
              <a:t>Avg</a:t>
            </a:r>
            <a:r>
              <a:rPr lang="en-US" sz="2000" dirty="0">
                <a:solidFill>
                  <a:schemeClr val="tx1"/>
                </a:solidFill>
                <a:latin typeface="+mj-lt"/>
              </a:rPr>
              <a:t>(Sum(Plays)) by Genre, need to perform in two steps (more on this later).</a:t>
            </a:r>
          </a:p>
        </p:txBody>
      </p:sp>
      <p:sp>
        <p:nvSpPr>
          <p:cNvPr id="3" name="Slide Number Placeholder 2">
            <a:extLst>
              <a:ext uri="{FF2B5EF4-FFF2-40B4-BE49-F238E27FC236}">
                <a16:creationId xmlns:a16="http://schemas.microsoft.com/office/drawing/2014/main" id="{8EB49426-0F00-46F9-ACCA-27FDBE31F412}"/>
              </a:ext>
            </a:extLst>
          </p:cNvPr>
          <p:cNvSpPr>
            <a:spLocks noGrp="1"/>
          </p:cNvSpPr>
          <p:nvPr>
            <p:ph type="sldNum" sz="quarter" idx="12"/>
          </p:nvPr>
        </p:nvSpPr>
        <p:spPr/>
        <p:txBody>
          <a:bodyPr/>
          <a:lstStyle/>
          <a:p>
            <a:fld id="{D3208424-F6AD-4E5C-917C-F54A0BC36660}" type="slidenum">
              <a:rPr lang="en-US" smtClean="0"/>
              <a:t>45</a:t>
            </a:fld>
            <a:endParaRPr lang="en-US"/>
          </a:p>
        </p:txBody>
      </p:sp>
    </p:spTree>
    <p:extLst>
      <p:ext uri="{BB962C8B-B14F-4D97-AF65-F5344CB8AC3E}">
        <p14:creationId xmlns:p14="http://schemas.microsoft.com/office/powerpoint/2010/main" val="342979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9495" y="3537150"/>
            <a:ext cx="11066928" cy="1034163"/>
          </a:xfrm>
        </p:spPr>
        <p:txBody>
          <a:bodyPr>
            <a:noAutofit/>
          </a:bodyPr>
          <a:lstStyle/>
          <a:p>
            <a:pPr algn="ctr"/>
            <a:br>
              <a:rPr lang="en-US" sz="6000" b="1" dirty="0">
                <a:latin typeface="+mj-lt"/>
              </a:rPr>
            </a:br>
            <a:r>
              <a:rPr lang="en-US" sz="9600" b="1" dirty="0">
                <a:solidFill>
                  <a:schemeClr val="bg1"/>
                </a:solidFill>
                <a:latin typeface="+mj-lt"/>
              </a:rPr>
              <a:t>LUNCH</a:t>
            </a:r>
            <a:br>
              <a:rPr lang="en-US" sz="9600" b="1" dirty="0">
                <a:solidFill>
                  <a:schemeClr val="bg1"/>
                </a:solidFill>
                <a:latin typeface="+mj-lt"/>
              </a:rPr>
            </a:br>
            <a:r>
              <a:rPr lang="en-US" sz="5400" b="1" dirty="0">
                <a:solidFill>
                  <a:schemeClr val="bg1"/>
                </a:solidFill>
                <a:latin typeface="+mj-lt"/>
              </a:rPr>
              <a:t>(1 Hour)</a:t>
            </a:r>
            <a:br>
              <a:rPr lang="en-US" sz="5400" b="1" dirty="0">
                <a:solidFill>
                  <a:schemeClr val="bg1"/>
                </a:solidFill>
                <a:latin typeface="+mj-lt"/>
              </a:rPr>
            </a:br>
            <a:r>
              <a:rPr lang="en-US" sz="2400" b="1" i="1" dirty="0">
                <a:solidFill>
                  <a:schemeClr val="bg1"/>
                </a:solidFill>
                <a:latin typeface="+mj-lt"/>
              </a:rPr>
              <a:t>Return at 1:30 PM</a:t>
            </a:r>
          </a:p>
        </p:txBody>
      </p:sp>
      <p:sp>
        <p:nvSpPr>
          <p:cNvPr id="3" name="Slide Number Placeholder 2">
            <a:extLst>
              <a:ext uri="{FF2B5EF4-FFF2-40B4-BE49-F238E27FC236}">
                <a16:creationId xmlns:a16="http://schemas.microsoft.com/office/drawing/2014/main" id="{8DCB7371-0021-44E1-84CD-D0EEAE5C1EB0}"/>
              </a:ext>
            </a:extLst>
          </p:cNvPr>
          <p:cNvSpPr>
            <a:spLocks noGrp="1"/>
          </p:cNvSpPr>
          <p:nvPr>
            <p:ph type="sldNum" sz="quarter" idx="12"/>
          </p:nvPr>
        </p:nvSpPr>
        <p:spPr/>
        <p:txBody>
          <a:bodyPr/>
          <a:lstStyle/>
          <a:p>
            <a:fld id="{D3208424-F6AD-4E5C-917C-F54A0BC36660}" type="slidenum">
              <a:rPr lang="en-US" smtClean="0"/>
              <a:t>46</a:t>
            </a:fld>
            <a:endParaRPr lang="en-US"/>
          </a:p>
        </p:txBody>
      </p:sp>
    </p:spTree>
    <p:extLst>
      <p:ext uri="{BB962C8B-B14F-4D97-AF65-F5344CB8AC3E}">
        <p14:creationId xmlns:p14="http://schemas.microsoft.com/office/powerpoint/2010/main" val="1266228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1402" y="3067812"/>
            <a:ext cx="11066928" cy="1034163"/>
          </a:xfrm>
        </p:spPr>
        <p:txBody>
          <a:bodyPr>
            <a:noAutofit/>
          </a:bodyPr>
          <a:lstStyle/>
          <a:p>
            <a:pPr algn="ctr"/>
            <a:br>
              <a:rPr lang="en-US" sz="6000" b="1" dirty="0">
                <a:latin typeface="+mj-lt"/>
              </a:rPr>
            </a:br>
            <a:r>
              <a:rPr lang="en-US" sz="6000" b="1" dirty="0">
                <a:solidFill>
                  <a:schemeClr val="bg1"/>
                </a:solidFill>
                <a:latin typeface="+mj-lt"/>
              </a:rPr>
              <a:t>Part 7</a:t>
            </a:r>
            <a:br>
              <a:rPr lang="en-US" sz="6000" b="1" dirty="0">
                <a:solidFill>
                  <a:schemeClr val="bg1"/>
                </a:solidFill>
                <a:latin typeface="+mj-lt"/>
              </a:rPr>
            </a:br>
            <a:r>
              <a:rPr lang="en-US" sz="5400" b="1" i="1" dirty="0">
                <a:solidFill>
                  <a:schemeClr val="bg1"/>
                </a:solidFill>
                <a:latin typeface="+mj-lt"/>
              </a:rPr>
              <a:t>FIX THE CODE</a:t>
            </a:r>
          </a:p>
        </p:txBody>
      </p:sp>
      <p:sp>
        <p:nvSpPr>
          <p:cNvPr id="3" name="Slide Number Placeholder 2">
            <a:extLst>
              <a:ext uri="{FF2B5EF4-FFF2-40B4-BE49-F238E27FC236}">
                <a16:creationId xmlns:a16="http://schemas.microsoft.com/office/drawing/2014/main" id="{AB4B737F-35A1-4CEC-8F4A-63926B625D45}"/>
              </a:ext>
            </a:extLst>
          </p:cNvPr>
          <p:cNvSpPr>
            <a:spLocks noGrp="1"/>
          </p:cNvSpPr>
          <p:nvPr>
            <p:ph type="sldNum" sz="quarter" idx="12"/>
          </p:nvPr>
        </p:nvSpPr>
        <p:spPr/>
        <p:txBody>
          <a:bodyPr/>
          <a:lstStyle/>
          <a:p>
            <a:fld id="{D3208424-F6AD-4E5C-917C-F54A0BC36660}" type="slidenum">
              <a:rPr lang="en-US" smtClean="0"/>
              <a:t>47</a:t>
            </a:fld>
            <a:endParaRPr lang="en-US"/>
          </a:p>
        </p:txBody>
      </p:sp>
    </p:spTree>
    <p:extLst>
      <p:ext uri="{BB962C8B-B14F-4D97-AF65-F5344CB8AC3E}">
        <p14:creationId xmlns:p14="http://schemas.microsoft.com/office/powerpoint/2010/main" val="47936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0FD8BB-48A6-4342-97F8-9449E568A75B}"/>
              </a:ext>
            </a:extLst>
          </p:cNvPr>
          <p:cNvSpPr txBox="1"/>
          <p:nvPr/>
        </p:nvSpPr>
        <p:spPr>
          <a:xfrm>
            <a:off x="9261987" y="4301613"/>
            <a:ext cx="2448232" cy="673510"/>
          </a:xfrm>
          <a:prstGeom prst="rect">
            <a:avLst/>
          </a:prstGeom>
          <a:noFill/>
        </p:spPr>
        <p:txBody>
          <a:bodyPr wrap="square" rtlCol="0">
            <a:noAutofit/>
          </a:bodyPr>
          <a:lstStyle/>
          <a:p>
            <a:pPr marL="115888" indent="-115888">
              <a:spcAft>
                <a:spcPts val="600"/>
              </a:spcAft>
              <a:buFont typeface="Arial" panose="020B0604020202020204" pitchFamily="34" charset="0"/>
              <a:buChar char="•"/>
            </a:pPr>
            <a:endParaRPr lang="en-US" sz="1500" dirty="0">
              <a:solidFill>
                <a:srgbClr val="69747C"/>
              </a:solidFill>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532ED6C3-3152-4F42-A89E-70EF4735CE71}"/>
              </a:ext>
            </a:extLst>
          </p:cNvPr>
          <p:cNvGrpSpPr/>
          <p:nvPr/>
        </p:nvGrpSpPr>
        <p:grpSpPr>
          <a:xfrm>
            <a:off x="10096512" y="3254132"/>
            <a:ext cx="1838978" cy="1838978"/>
            <a:chOff x="7012872" y="2275935"/>
            <a:chExt cx="4223589" cy="4223589"/>
          </a:xfrm>
        </p:grpSpPr>
        <p:pic>
          <p:nvPicPr>
            <p:cNvPr id="20" name="Picture 4" descr="Image result for database icon">
              <a:extLst>
                <a:ext uri="{FF2B5EF4-FFF2-40B4-BE49-F238E27FC236}">
                  <a16:creationId xmlns:a16="http://schemas.microsoft.com/office/drawing/2014/main" id="{A6BB889E-D826-4F08-B029-002A852A6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2872" y="2275935"/>
              <a:ext cx="4223589" cy="422358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googly eyes png">
              <a:extLst>
                <a:ext uri="{FF2B5EF4-FFF2-40B4-BE49-F238E27FC236}">
                  <a16:creationId xmlns:a16="http://schemas.microsoft.com/office/drawing/2014/main" id="{59BFC967-88ED-4002-A5E1-CDF2493321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2660" y="2479739"/>
              <a:ext cx="2541815" cy="133753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mustache png">
              <a:extLst>
                <a:ext uri="{FF2B5EF4-FFF2-40B4-BE49-F238E27FC236}">
                  <a16:creationId xmlns:a16="http://schemas.microsoft.com/office/drawing/2014/main" id="{D2ED65E5-C655-4632-B5FD-2846189EA79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7767" y="3664299"/>
              <a:ext cx="2516708" cy="1707851"/>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2E34A873-9FAC-4117-B5EC-E9C640A90548}"/>
              </a:ext>
            </a:extLst>
          </p:cNvPr>
          <p:cNvPicPr>
            <a:picLocks noChangeAspect="1"/>
          </p:cNvPicPr>
          <p:nvPr/>
        </p:nvPicPr>
        <p:blipFill>
          <a:blip r:embed="rId6"/>
          <a:stretch>
            <a:fillRect/>
          </a:stretch>
        </p:blipFill>
        <p:spPr>
          <a:xfrm>
            <a:off x="7605715" y="4480436"/>
            <a:ext cx="1780253" cy="1780253"/>
          </a:xfrm>
          <a:prstGeom prst="rect">
            <a:avLst/>
          </a:prstGeom>
        </p:spPr>
      </p:pic>
      <p:pic>
        <p:nvPicPr>
          <p:cNvPr id="5" name="Picture 4">
            <a:extLst>
              <a:ext uri="{FF2B5EF4-FFF2-40B4-BE49-F238E27FC236}">
                <a16:creationId xmlns:a16="http://schemas.microsoft.com/office/drawing/2014/main" id="{7204A015-D98D-4C5F-A1CE-E1F297B4217C}"/>
              </a:ext>
            </a:extLst>
          </p:cNvPr>
          <p:cNvPicPr>
            <a:picLocks noChangeAspect="1"/>
          </p:cNvPicPr>
          <p:nvPr/>
        </p:nvPicPr>
        <p:blipFill>
          <a:blip r:embed="rId7"/>
          <a:stretch>
            <a:fillRect/>
          </a:stretch>
        </p:blipFill>
        <p:spPr>
          <a:xfrm>
            <a:off x="0" y="2108132"/>
            <a:ext cx="4484892" cy="2984978"/>
          </a:xfrm>
          <a:prstGeom prst="rect">
            <a:avLst/>
          </a:prstGeom>
        </p:spPr>
      </p:pic>
      <p:pic>
        <p:nvPicPr>
          <p:cNvPr id="23" name="Picture 22">
            <a:extLst>
              <a:ext uri="{FF2B5EF4-FFF2-40B4-BE49-F238E27FC236}">
                <a16:creationId xmlns:a16="http://schemas.microsoft.com/office/drawing/2014/main" id="{043BDE54-FBBD-4E60-AA3A-B61CC2D6F723}"/>
              </a:ext>
            </a:extLst>
          </p:cNvPr>
          <p:cNvPicPr>
            <a:picLocks noChangeAspect="1"/>
          </p:cNvPicPr>
          <p:nvPr/>
        </p:nvPicPr>
        <p:blipFill>
          <a:blip r:embed="rId6"/>
          <a:stretch>
            <a:fillRect/>
          </a:stretch>
        </p:blipFill>
        <p:spPr>
          <a:xfrm flipH="1">
            <a:off x="4472887" y="4352934"/>
            <a:ext cx="1878543" cy="1878543"/>
          </a:xfrm>
          <a:prstGeom prst="rect">
            <a:avLst/>
          </a:prstGeom>
        </p:spPr>
      </p:pic>
      <p:sp>
        <p:nvSpPr>
          <p:cNvPr id="24" name="TextBox 23">
            <a:extLst>
              <a:ext uri="{FF2B5EF4-FFF2-40B4-BE49-F238E27FC236}">
                <a16:creationId xmlns:a16="http://schemas.microsoft.com/office/drawing/2014/main" id="{F8EFBE8E-0101-4F97-B8A6-71ED41447674}"/>
              </a:ext>
            </a:extLst>
          </p:cNvPr>
          <p:cNvSpPr txBox="1"/>
          <p:nvPr/>
        </p:nvSpPr>
        <p:spPr>
          <a:xfrm>
            <a:off x="806835" y="5331535"/>
            <a:ext cx="2700017" cy="1077218"/>
          </a:xfrm>
          <a:prstGeom prst="rect">
            <a:avLst/>
          </a:prstGeom>
          <a:noFill/>
        </p:spPr>
        <p:txBody>
          <a:bodyPr wrap="square" rtlCol="0" anchor="t">
            <a:spAutoFit/>
          </a:bodyPr>
          <a:lstStyle/>
          <a:p>
            <a:pPr algn="ctr"/>
            <a:r>
              <a:rPr lang="en-US" sz="3200" b="1" i="1" dirty="0">
                <a:latin typeface="+mj-lt"/>
                <a:cs typeface="Arial"/>
              </a:rPr>
              <a:t>ASK A QUESTION</a:t>
            </a:r>
          </a:p>
        </p:txBody>
      </p:sp>
      <p:sp>
        <p:nvSpPr>
          <p:cNvPr id="25" name="TextBox 24">
            <a:extLst>
              <a:ext uri="{FF2B5EF4-FFF2-40B4-BE49-F238E27FC236}">
                <a16:creationId xmlns:a16="http://schemas.microsoft.com/office/drawing/2014/main" id="{004DB30B-8760-47FC-A061-4BB8DF1E1EA5}"/>
              </a:ext>
            </a:extLst>
          </p:cNvPr>
          <p:cNvSpPr txBox="1"/>
          <p:nvPr/>
        </p:nvSpPr>
        <p:spPr>
          <a:xfrm>
            <a:off x="9447437" y="5292206"/>
            <a:ext cx="2700017" cy="1077218"/>
          </a:xfrm>
          <a:prstGeom prst="rect">
            <a:avLst/>
          </a:prstGeom>
          <a:noFill/>
        </p:spPr>
        <p:txBody>
          <a:bodyPr wrap="square" rtlCol="0" anchor="t">
            <a:spAutoFit/>
          </a:bodyPr>
          <a:lstStyle/>
          <a:p>
            <a:pPr algn="ctr"/>
            <a:r>
              <a:rPr lang="en-US" sz="3200" b="1" i="1" dirty="0">
                <a:latin typeface="+mj-lt"/>
                <a:cs typeface="Arial"/>
              </a:rPr>
              <a:t>GET AN ANSWER</a:t>
            </a:r>
          </a:p>
        </p:txBody>
      </p:sp>
      <p:sp>
        <p:nvSpPr>
          <p:cNvPr id="26" name="Title 1">
            <a:extLst>
              <a:ext uri="{FF2B5EF4-FFF2-40B4-BE49-F238E27FC236}">
                <a16:creationId xmlns:a16="http://schemas.microsoft.com/office/drawing/2014/main" id="{E05FAB3D-0833-4A4E-B407-05577FB4E04B}"/>
              </a:ext>
            </a:extLst>
          </p:cNvPr>
          <p:cNvSpPr>
            <a:spLocks noGrp="1"/>
          </p:cNvSpPr>
          <p:nvPr>
            <p:ph type="title"/>
          </p:nvPr>
        </p:nvSpPr>
        <p:spPr>
          <a:xfrm>
            <a:off x="451036" y="62865"/>
            <a:ext cx="11696418" cy="1034163"/>
          </a:xfrm>
        </p:spPr>
        <p:txBody>
          <a:bodyPr>
            <a:noAutofit/>
          </a:bodyPr>
          <a:lstStyle/>
          <a:p>
            <a:r>
              <a:rPr lang="en-US" sz="2800" b="1" dirty="0">
                <a:solidFill>
                  <a:srgbClr val="FF0000"/>
                </a:solidFill>
                <a:latin typeface="+mj-lt"/>
              </a:rPr>
              <a:t>GROUP</a:t>
            </a:r>
            <a:r>
              <a:rPr lang="en-US" sz="2800" b="1" dirty="0">
                <a:latin typeface="+mj-lt"/>
              </a:rPr>
              <a:t> Workshop 4: Fix the Code</a:t>
            </a:r>
          </a:p>
        </p:txBody>
      </p:sp>
      <p:sp>
        <p:nvSpPr>
          <p:cNvPr id="27" name="Speech Bubble: Rectangle 26">
            <a:extLst>
              <a:ext uri="{FF2B5EF4-FFF2-40B4-BE49-F238E27FC236}">
                <a16:creationId xmlns:a16="http://schemas.microsoft.com/office/drawing/2014/main" id="{D5F03604-F753-4474-BD44-3D90B4715FD8}"/>
              </a:ext>
            </a:extLst>
          </p:cNvPr>
          <p:cNvSpPr/>
          <p:nvPr/>
        </p:nvSpPr>
        <p:spPr>
          <a:xfrm>
            <a:off x="4312828" y="1551490"/>
            <a:ext cx="1771942" cy="1762078"/>
          </a:xfrm>
          <a:prstGeom prst="wedgeRectCallout">
            <a:avLst>
              <a:gd name="adj1" fmla="val -80621"/>
              <a:gd name="adj2" fmla="val 31946"/>
            </a:avLst>
          </a:prstGeom>
          <a:ln w="57150">
            <a:prstDash val="dash"/>
          </a:ln>
        </p:spPr>
        <p:style>
          <a:lnRef idx="2">
            <a:schemeClr val="accent6"/>
          </a:lnRef>
          <a:fillRef idx="1">
            <a:schemeClr val="lt1"/>
          </a:fillRef>
          <a:effectRef idx="0">
            <a:schemeClr val="accent6"/>
          </a:effectRef>
          <a:fontRef idx="minor">
            <a:schemeClr val="dk1"/>
          </a:fontRef>
        </p:style>
        <p:txBody>
          <a:bodyPr rtlCol="0" anchor="ctr"/>
          <a:lstStyle/>
          <a:p>
            <a:endParaRPr lang="en-US" sz="2400" dirty="0">
              <a:solidFill>
                <a:schemeClr val="tx1"/>
              </a:solidFill>
              <a:latin typeface="+mj-lt"/>
            </a:endParaRPr>
          </a:p>
        </p:txBody>
      </p:sp>
      <p:pic>
        <p:nvPicPr>
          <p:cNvPr id="6" name="Picture 5">
            <a:extLst>
              <a:ext uri="{FF2B5EF4-FFF2-40B4-BE49-F238E27FC236}">
                <a16:creationId xmlns:a16="http://schemas.microsoft.com/office/drawing/2014/main" id="{3AF786B4-D64E-4A81-80E5-4D0CC42A0070}"/>
              </a:ext>
            </a:extLst>
          </p:cNvPr>
          <p:cNvPicPr>
            <a:picLocks noChangeAspect="1"/>
          </p:cNvPicPr>
          <p:nvPr/>
        </p:nvPicPr>
        <p:blipFill>
          <a:blip r:embed="rId8"/>
          <a:stretch>
            <a:fillRect/>
          </a:stretch>
        </p:blipFill>
        <p:spPr>
          <a:xfrm>
            <a:off x="4561351" y="1744416"/>
            <a:ext cx="1274895" cy="1274895"/>
          </a:xfrm>
          <a:prstGeom prst="rect">
            <a:avLst/>
          </a:prstGeom>
        </p:spPr>
      </p:pic>
      <p:sp>
        <p:nvSpPr>
          <p:cNvPr id="28" name="Speech Bubble: Rectangle 27">
            <a:extLst>
              <a:ext uri="{FF2B5EF4-FFF2-40B4-BE49-F238E27FC236}">
                <a16:creationId xmlns:a16="http://schemas.microsoft.com/office/drawing/2014/main" id="{6CFD6F6E-AA34-449D-B8AD-995015E85C54}"/>
              </a:ext>
            </a:extLst>
          </p:cNvPr>
          <p:cNvSpPr/>
          <p:nvPr/>
        </p:nvSpPr>
        <p:spPr>
          <a:xfrm>
            <a:off x="6492741" y="1206142"/>
            <a:ext cx="3713143" cy="2107426"/>
          </a:xfrm>
          <a:prstGeom prst="wedgeRectCallout">
            <a:avLst>
              <a:gd name="adj1" fmla="val 45456"/>
              <a:gd name="adj2" fmla="val 83202"/>
            </a:avLst>
          </a:prstGeom>
          <a:ln w="57150">
            <a:prstDash val="dash"/>
          </a:ln>
        </p:spPr>
        <p:style>
          <a:lnRef idx="2">
            <a:schemeClr val="accent6"/>
          </a:lnRef>
          <a:fillRef idx="1">
            <a:schemeClr val="lt1"/>
          </a:fillRef>
          <a:effectRef idx="0">
            <a:schemeClr val="accent6"/>
          </a:effectRef>
          <a:fontRef idx="minor">
            <a:schemeClr val="dk1"/>
          </a:fontRef>
        </p:style>
        <p:txBody>
          <a:bodyPr rtlCol="0" anchor="ctr"/>
          <a:lstStyle/>
          <a:p>
            <a:endParaRPr lang="en-US" sz="2400" dirty="0">
              <a:solidFill>
                <a:schemeClr val="tx1"/>
              </a:solidFill>
              <a:latin typeface="+mj-lt"/>
            </a:endParaRPr>
          </a:p>
        </p:txBody>
      </p:sp>
      <p:pic>
        <p:nvPicPr>
          <p:cNvPr id="7" name="Picture 6">
            <a:extLst>
              <a:ext uri="{FF2B5EF4-FFF2-40B4-BE49-F238E27FC236}">
                <a16:creationId xmlns:a16="http://schemas.microsoft.com/office/drawing/2014/main" id="{C8D44FCA-702D-4FD2-B1BF-05580D9E0CFC}"/>
              </a:ext>
            </a:extLst>
          </p:cNvPr>
          <p:cNvPicPr>
            <a:picLocks noChangeAspect="1"/>
          </p:cNvPicPr>
          <p:nvPr/>
        </p:nvPicPr>
        <p:blipFill>
          <a:blip r:embed="rId9"/>
          <a:stretch>
            <a:fillRect/>
          </a:stretch>
        </p:blipFill>
        <p:spPr>
          <a:xfrm>
            <a:off x="6732600" y="1692145"/>
            <a:ext cx="3363912" cy="1238834"/>
          </a:xfrm>
          <a:prstGeom prst="rect">
            <a:avLst/>
          </a:prstGeom>
        </p:spPr>
      </p:pic>
      <p:sp>
        <p:nvSpPr>
          <p:cNvPr id="2" name="Slide Number Placeholder 1">
            <a:extLst>
              <a:ext uri="{FF2B5EF4-FFF2-40B4-BE49-F238E27FC236}">
                <a16:creationId xmlns:a16="http://schemas.microsoft.com/office/drawing/2014/main" id="{A80CF21E-BBE4-4377-8A9B-6D2F246F8FCD}"/>
              </a:ext>
            </a:extLst>
          </p:cNvPr>
          <p:cNvSpPr>
            <a:spLocks noGrp="1"/>
          </p:cNvSpPr>
          <p:nvPr>
            <p:ph type="sldNum" sz="quarter" idx="12"/>
          </p:nvPr>
        </p:nvSpPr>
        <p:spPr/>
        <p:txBody>
          <a:bodyPr/>
          <a:lstStyle/>
          <a:p>
            <a:fld id="{D3208424-F6AD-4E5C-917C-F54A0BC36660}" type="slidenum">
              <a:rPr lang="en-US" smtClean="0"/>
              <a:t>48</a:t>
            </a:fld>
            <a:endParaRPr lang="en-US"/>
          </a:p>
        </p:txBody>
      </p:sp>
    </p:spTree>
    <p:extLst>
      <p:ext uri="{BB962C8B-B14F-4D97-AF65-F5344CB8AC3E}">
        <p14:creationId xmlns:p14="http://schemas.microsoft.com/office/powerpoint/2010/main" val="1680989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Fix the Code: Key Takeaways</a:t>
            </a:r>
          </a:p>
        </p:txBody>
      </p:sp>
      <p:grpSp>
        <p:nvGrpSpPr>
          <p:cNvPr id="18" name="Group 17">
            <a:extLst>
              <a:ext uri="{FF2B5EF4-FFF2-40B4-BE49-F238E27FC236}">
                <a16:creationId xmlns:a16="http://schemas.microsoft.com/office/drawing/2014/main" id="{FD0300DA-8E3D-4C1A-A505-AA9D44A49DD0}"/>
              </a:ext>
            </a:extLst>
          </p:cNvPr>
          <p:cNvGrpSpPr/>
          <p:nvPr/>
        </p:nvGrpSpPr>
        <p:grpSpPr>
          <a:xfrm>
            <a:off x="7541343" y="2712608"/>
            <a:ext cx="3786514" cy="3786514"/>
            <a:chOff x="7012872" y="2275935"/>
            <a:chExt cx="4223589" cy="4223589"/>
          </a:xfrm>
        </p:grpSpPr>
        <p:pic>
          <p:nvPicPr>
            <p:cNvPr id="19" name="Picture 4" descr="Image result for database icon">
              <a:extLst>
                <a:ext uri="{FF2B5EF4-FFF2-40B4-BE49-F238E27FC236}">
                  <a16:creationId xmlns:a16="http://schemas.microsoft.com/office/drawing/2014/main" id="{FF832237-2FBB-4220-A289-14AD8A2D4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2872" y="2275935"/>
              <a:ext cx="4223589" cy="422358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googly eyes png">
              <a:extLst>
                <a:ext uri="{FF2B5EF4-FFF2-40B4-BE49-F238E27FC236}">
                  <a16:creationId xmlns:a16="http://schemas.microsoft.com/office/drawing/2014/main" id="{0C24D436-3ECA-4B03-9913-CEDDAB55505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2660" y="2479739"/>
              <a:ext cx="2541815" cy="133753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Image result for mustache png">
              <a:extLst>
                <a:ext uri="{FF2B5EF4-FFF2-40B4-BE49-F238E27FC236}">
                  <a16:creationId xmlns:a16="http://schemas.microsoft.com/office/drawing/2014/main" id="{EB3A6705-D246-4D58-ACCD-A9FC494C07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7767" y="3664299"/>
              <a:ext cx="2516708" cy="1707851"/>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Speech Bubble: Rectangle 5">
            <a:extLst>
              <a:ext uri="{FF2B5EF4-FFF2-40B4-BE49-F238E27FC236}">
                <a16:creationId xmlns:a16="http://schemas.microsoft.com/office/drawing/2014/main" id="{950B3F56-2D8E-43BE-A1EC-FE2542488D8C}"/>
              </a:ext>
            </a:extLst>
          </p:cNvPr>
          <p:cNvSpPr/>
          <p:nvPr/>
        </p:nvSpPr>
        <p:spPr>
          <a:xfrm>
            <a:off x="549480" y="1670999"/>
            <a:ext cx="6057798" cy="4877285"/>
          </a:xfrm>
          <a:prstGeom prst="wedgeRectCallout">
            <a:avLst>
              <a:gd name="adj1" fmla="val 67408"/>
              <a:gd name="adj2" fmla="val 15801"/>
            </a:avLst>
          </a:prstGeom>
          <a:ln w="57150">
            <a:prstDash val="dash"/>
          </a:ln>
        </p:spPr>
        <p:style>
          <a:lnRef idx="2">
            <a:schemeClr val="accent6"/>
          </a:lnRef>
          <a:fillRef idx="1">
            <a:schemeClr val="lt1"/>
          </a:fillRef>
          <a:effectRef idx="0">
            <a:schemeClr val="accent6"/>
          </a:effectRef>
          <a:fontRef idx="minor">
            <a:schemeClr val="dk1"/>
          </a:fontRef>
        </p:style>
        <p:txBody>
          <a:bodyPr rtlCol="0" anchor="ctr"/>
          <a:lstStyle/>
          <a:p>
            <a:pPr marL="514350" indent="-514350">
              <a:buAutoNum type="arabicPeriod"/>
            </a:pPr>
            <a:r>
              <a:rPr lang="en-US" sz="2400" b="1" dirty="0">
                <a:solidFill>
                  <a:schemeClr val="tx1"/>
                </a:solidFill>
                <a:latin typeface="+mj-lt"/>
              </a:rPr>
              <a:t>Work backwards</a:t>
            </a:r>
            <a:r>
              <a:rPr lang="en-US" sz="2400" dirty="0">
                <a:solidFill>
                  <a:schemeClr val="tx1"/>
                </a:solidFill>
                <a:latin typeface="+mj-lt"/>
              </a:rPr>
              <a:t>; draw the result-output first</a:t>
            </a:r>
          </a:p>
          <a:p>
            <a:pPr marL="514350" indent="-514350">
              <a:buAutoNum type="arabicPeriod"/>
            </a:pPr>
            <a:endParaRPr lang="en-US" sz="2400" dirty="0">
              <a:solidFill>
                <a:schemeClr val="tx1"/>
              </a:solidFill>
              <a:latin typeface="+mj-lt"/>
            </a:endParaRPr>
          </a:p>
          <a:p>
            <a:pPr marL="514350" indent="-514350">
              <a:buAutoNum type="arabicPeriod"/>
            </a:pPr>
            <a:r>
              <a:rPr lang="en-US" sz="2400" b="1" dirty="0">
                <a:solidFill>
                  <a:schemeClr val="tx1"/>
                </a:solidFill>
                <a:latin typeface="+mj-lt"/>
              </a:rPr>
              <a:t>Remove and add back</a:t>
            </a:r>
            <a:r>
              <a:rPr lang="en-US" sz="2400" dirty="0">
                <a:solidFill>
                  <a:schemeClr val="tx1"/>
                </a:solidFill>
                <a:latin typeface="+mj-lt"/>
              </a:rPr>
              <a:t>; Eliminate what doesn’t work in the code by commenting out lines with ‘--’ and ‘/* */’</a:t>
            </a:r>
          </a:p>
          <a:p>
            <a:endParaRPr lang="en-US" sz="2400" dirty="0">
              <a:solidFill>
                <a:schemeClr val="tx1"/>
              </a:solidFill>
              <a:latin typeface="+mj-lt"/>
            </a:endParaRPr>
          </a:p>
          <a:p>
            <a:r>
              <a:rPr lang="en-US" sz="2400" dirty="0">
                <a:solidFill>
                  <a:schemeClr val="tx1"/>
                </a:solidFill>
                <a:latin typeface="+mj-lt"/>
              </a:rPr>
              <a:t>3. </a:t>
            </a:r>
            <a:r>
              <a:rPr lang="en-US" sz="2400" b="1" dirty="0">
                <a:solidFill>
                  <a:schemeClr val="tx1"/>
                </a:solidFill>
                <a:latin typeface="+mj-lt"/>
              </a:rPr>
              <a:t>Ask for help; </a:t>
            </a:r>
            <a:r>
              <a:rPr lang="en-US" sz="2400" dirty="0">
                <a:solidFill>
                  <a:schemeClr val="tx1"/>
                </a:solidFill>
                <a:latin typeface="+mj-lt"/>
              </a:rPr>
              <a:t>collaborate with others</a:t>
            </a:r>
          </a:p>
          <a:p>
            <a:pPr marL="514350" indent="-514350">
              <a:buAutoNum type="arabicPeriod"/>
            </a:pPr>
            <a:endParaRPr lang="en-US" sz="2400" dirty="0">
              <a:solidFill>
                <a:schemeClr val="tx1"/>
              </a:solidFill>
              <a:latin typeface="+mj-lt"/>
            </a:endParaRPr>
          </a:p>
        </p:txBody>
      </p:sp>
      <p:sp>
        <p:nvSpPr>
          <p:cNvPr id="3" name="Slide Number Placeholder 2">
            <a:extLst>
              <a:ext uri="{FF2B5EF4-FFF2-40B4-BE49-F238E27FC236}">
                <a16:creationId xmlns:a16="http://schemas.microsoft.com/office/drawing/2014/main" id="{016F7276-D234-45D4-A37B-756F62EF557D}"/>
              </a:ext>
            </a:extLst>
          </p:cNvPr>
          <p:cNvSpPr>
            <a:spLocks noGrp="1"/>
          </p:cNvSpPr>
          <p:nvPr>
            <p:ph type="sldNum" sz="quarter" idx="12"/>
          </p:nvPr>
        </p:nvSpPr>
        <p:spPr/>
        <p:txBody>
          <a:bodyPr/>
          <a:lstStyle/>
          <a:p>
            <a:fld id="{D3208424-F6AD-4E5C-917C-F54A0BC36660}" type="slidenum">
              <a:rPr lang="en-US" smtClean="0"/>
              <a:t>49</a:t>
            </a:fld>
            <a:endParaRPr lang="en-US"/>
          </a:p>
        </p:txBody>
      </p:sp>
    </p:spTree>
    <p:extLst>
      <p:ext uri="{BB962C8B-B14F-4D97-AF65-F5344CB8AC3E}">
        <p14:creationId xmlns:p14="http://schemas.microsoft.com/office/powerpoint/2010/main" val="97534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 name="Rounded Rectangle 41">
            <a:extLst>
              <a:ext uri="{FF2B5EF4-FFF2-40B4-BE49-F238E27FC236}">
                <a16:creationId xmlns:a16="http://schemas.microsoft.com/office/drawing/2014/main" id="{474C8C50-85D0-184A-817F-AE141EEAFBE1}"/>
              </a:ext>
            </a:extLst>
          </p:cNvPr>
          <p:cNvSpPr/>
          <p:nvPr/>
        </p:nvSpPr>
        <p:spPr>
          <a:xfrm>
            <a:off x="7836850" y="1055697"/>
            <a:ext cx="3391876" cy="235403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1" name="Rounded Rectangle 40">
            <a:extLst>
              <a:ext uri="{FF2B5EF4-FFF2-40B4-BE49-F238E27FC236}">
                <a16:creationId xmlns:a16="http://schemas.microsoft.com/office/drawing/2014/main" id="{94119B7F-C159-3340-9385-F3B5A6893310}"/>
              </a:ext>
            </a:extLst>
          </p:cNvPr>
          <p:cNvSpPr/>
          <p:nvPr/>
        </p:nvSpPr>
        <p:spPr>
          <a:xfrm>
            <a:off x="7921317" y="3953849"/>
            <a:ext cx="3391876" cy="235403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p:cNvSpPr>
            <a:spLocks noGrp="1"/>
          </p:cNvSpPr>
          <p:nvPr>
            <p:ph type="title"/>
          </p:nvPr>
        </p:nvSpPr>
        <p:spPr>
          <a:xfrm>
            <a:off x="316643" y="-50340"/>
            <a:ext cx="11066928" cy="1034163"/>
          </a:xfrm>
        </p:spPr>
        <p:txBody>
          <a:bodyPr/>
          <a:lstStyle/>
          <a:p>
            <a:r>
              <a:rPr lang="en-US" b="1" dirty="0">
                <a:latin typeface="+mj-lt"/>
              </a:rPr>
              <a:t>Why do we have to use SQL?</a:t>
            </a:r>
          </a:p>
        </p:txBody>
      </p:sp>
      <p:pic>
        <p:nvPicPr>
          <p:cNvPr id="29" name="Picture 4" descr="Image result for apple">
            <a:extLst>
              <a:ext uri="{FF2B5EF4-FFF2-40B4-BE49-F238E27FC236}">
                <a16:creationId xmlns:a16="http://schemas.microsoft.com/office/drawing/2014/main" id="{91EC712F-06B8-454D-8EBF-5540D778C7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3419" y="3361740"/>
            <a:ext cx="1136949" cy="113694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2E20424-3C3B-1F43-947A-0D22D466E9A8}"/>
              </a:ext>
            </a:extLst>
          </p:cNvPr>
          <p:cNvPicPr>
            <a:picLocks noChangeAspect="1"/>
          </p:cNvPicPr>
          <p:nvPr/>
        </p:nvPicPr>
        <p:blipFill>
          <a:blip r:embed="rId4"/>
          <a:stretch>
            <a:fillRect/>
          </a:stretch>
        </p:blipFill>
        <p:spPr>
          <a:xfrm>
            <a:off x="1260214" y="1745101"/>
            <a:ext cx="1339471" cy="1339471"/>
          </a:xfrm>
          <a:prstGeom prst="rect">
            <a:avLst/>
          </a:prstGeom>
        </p:spPr>
      </p:pic>
      <p:sp>
        <p:nvSpPr>
          <p:cNvPr id="5" name="Right Brace 4">
            <a:extLst>
              <a:ext uri="{FF2B5EF4-FFF2-40B4-BE49-F238E27FC236}">
                <a16:creationId xmlns:a16="http://schemas.microsoft.com/office/drawing/2014/main" id="{78CAC52F-F73D-784E-98D7-90D98BE23196}"/>
              </a:ext>
            </a:extLst>
          </p:cNvPr>
          <p:cNvSpPr/>
          <p:nvPr/>
        </p:nvSpPr>
        <p:spPr>
          <a:xfrm>
            <a:off x="2919646" y="1745101"/>
            <a:ext cx="1207698" cy="456278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C3B828B6-BA3E-3D4C-BE18-D15E7C9C541B}"/>
              </a:ext>
            </a:extLst>
          </p:cNvPr>
          <p:cNvSpPr txBox="1"/>
          <p:nvPr/>
        </p:nvSpPr>
        <p:spPr>
          <a:xfrm>
            <a:off x="4127344" y="3466196"/>
            <a:ext cx="3187856" cy="830997"/>
          </a:xfrm>
          <a:prstGeom prst="rect">
            <a:avLst/>
          </a:prstGeom>
          <a:noFill/>
        </p:spPr>
        <p:txBody>
          <a:bodyPr wrap="square" rtlCol="0">
            <a:spAutoFit/>
          </a:bodyPr>
          <a:lstStyle/>
          <a:p>
            <a:r>
              <a:rPr lang="en-US" sz="1600" dirty="0">
                <a:latin typeface="+mj-lt"/>
              </a:rPr>
              <a:t>COLLECT BILLIONS AND BILLIONS OF ROWS OF DATA….a day.</a:t>
            </a:r>
          </a:p>
        </p:txBody>
      </p:sp>
      <p:pic>
        <p:nvPicPr>
          <p:cNvPr id="6" name="Picture 5">
            <a:extLst>
              <a:ext uri="{FF2B5EF4-FFF2-40B4-BE49-F238E27FC236}">
                <a16:creationId xmlns:a16="http://schemas.microsoft.com/office/drawing/2014/main" id="{8A9EA474-D64A-2F42-B230-FE242A696478}"/>
              </a:ext>
            </a:extLst>
          </p:cNvPr>
          <p:cNvPicPr>
            <a:picLocks noChangeAspect="1"/>
          </p:cNvPicPr>
          <p:nvPr/>
        </p:nvPicPr>
        <p:blipFill rotWithShape="1">
          <a:blip r:embed="rId5">
            <a:biLevel thresh="75000"/>
          </a:blip>
          <a:srcRect t="28690" b="34749"/>
          <a:stretch/>
        </p:blipFill>
        <p:spPr>
          <a:xfrm>
            <a:off x="515472" y="4987378"/>
            <a:ext cx="2776275" cy="1015030"/>
          </a:xfrm>
          <a:prstGeom prst="rect">
            <a:avLst/>
          </a:prstGeom>
        </p:spPr>
      </p:pic>
      <p:pic>
        <p:nvPicPr>
          <p:cNvPr id="33" name="Picture 2" descr="Image result for excel spreadsheets">
            <a:extLst>
              <a:ext uri="{FF2B5EF4-FFF2-40B4-BE49-F238E27FC236}">
                <a16:creationId xmlns:a16="http://schemas.microsoft.com/office/drawing/2014/main" id="{19DA7EE7-BDA4-F748-A6A6-95600B45061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601" t="28813" r="8757" b="10783"/>
          <a:stretch/>
        </p:blipFill>
        <p:spPr bwMode="auto">
          <a:xfrm>
            <a:off x="7978147" y="1745405"/>
            <a:ext cx="3181982" cy="142951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6727CBA6-DA46-BE40-BE02-B838143B0692}"/>
              </a:ext>
            </a:extLst>
          </p:cNvPr>
          <p:cNvSpPr txBox="1"/>
          <p:nvPr/>
        </p:nvSpPr>
        <p:spPr>
          <a:xfrm>
            <a:off x="7648535" y="4116183"/>
            <a:ext cx="3937440" cy="584775"/>
          </a:xfrm>
          <a:prstGeom prst="rect">
            <a:avLst/>
          </a:prstGeom>
          <a:noFill/>
        </p:spPr>
        <p:txBody>
          <a:bodyPr wrap="square" rtlCol="0">
            <a:spAutoFit/>
          </a:bodyPr>
          <a:lstStyle/>
          <a:p>
            <a:pPr algn="ctr"/>
            <a:r>
              <a:rPr lang="en-US" sz="1600" dirty="0">
                <a:latin typeface="+mj-lt"/>
              </a:rPr>
              <a:t>Database</a:t>
            </a:r>
          </a:p>
          <a:p>
            <a:pPr algn="ctr"/>
            <a:r>
              <a:rPr lang="en-US" sz="1600" dirty="0">
                <a:latin typeface="+mj-lt"/>
              </a:rPr>
              <a:t>ROW Limit = hold my beer</a:t>
            </a:r>
          </a:p>
        </p:txBody>
      </p:sp>
      <p:sp>
        <p:nvSpPr>
          <p:cNvPr id="40" name="TextBox 39">
            <a:extLst>
              <a:ext uri="{FF2B5EF4-FFF2-40B4-BE49-F238E27FC236}">
                <a16:creationId xmlns:a16="http://schemas.microsoft.com/office/drawing/2014/main" id="{55CDD3AC-FF5C-1E42-9148-EA3A59409650}"/>
              </a:ext>
            </a:extLst>
          </p:cNvPr>
          <p:cNvSpPr txBox="1"/>
          <p:nvPr/>
        </p:nvSpPr>
        <p:spPr>
          <a:xfrm>
            <a:off x="7836850" y="1096814"/>
            <a:ext cx="3391876" cy="584775"/>
          </a:xfrm>
          <a:prstGeom prst="rect">
            <a:avLst/>
          </a:prstGeom>
          <a:noFill/>
        </p:spPr>
        <p:txBody>
          <a:bodyPr wrap="square" rtlCol="0">
            <a:spAutoFit/>
          </a:bodyPr>
          <a:lstStyle/>
          <a:p>
            <a:pPr algn="ctr"/>
            <a:r>
              <a:rPr lang="en-US" sz="1600" dirty="0">
                <a:latin typeface="+mj-lt"/>
              </a:rPr>
              <a:t>Excel Workbook</a:t>
            </a:r>
          </a:p>
          <a:p>
            <a:pPr algn="ctr"/>
            <a:r>
              <a:rPr lang="en-US" sz="1600" dirty="0">
                <a:latin typeface="+mj-lt"/>
              </a:rPr>
              <a:t>ROW Limit = 1 Million</a:t>
            </a:r>
          </a:p>
        </p:txBody>
      </p:sp>
      <p:pic>
        <p:nvPicPr>
          <p:cNvPr id="11" name="Picture 10">
            <a:extLst>
              <a:ext uri="{FF2B5EF4-FFF2-40B4-BE49-F238E27FC236}">
                <a16:creationId xmlns:a16="http://schemas.microsoft.com/office/drawing/2014/main" id="{AA519518-A262-3245-B2CC-A6BF2FD68EC8}"/>
              </a:ext>
            </a:extLst>
          </p:cNvPr>
          <p:cNvPicPr>
            <a:picLocks noChangeAspect="1"/>
          </p:cNvPicPr>
          <p:nvPr/>
        </p:nvPicPr>
        <p:blipFill>
          <a:blip r:embed="rId7"/>
          <a:stretch>
            <a:fillRect/>
          </a:stretch>
        </p:blipFill>
        <p:spPr>
          <a:xfrm>
            <a:off x="7921317" y="4689275"/>
            <a:ext cx="1562747" cy="1562747"/>
          </a:xfrm>
          <a:prstGeom prst="rect">
            <a:avLst/>
          </a:prstGeom>
        </p:spPr>
      </p:pic>
      <p:sp>
        <p:nvSpPr>
          <p:cNvPr id="20" name="Right Arrow 19">
            <a:extLst>
              <a:ext uri="{FF2B5EF4-FFF2-40B4-BE49-F238E27FC236}">
                <a16:creationId xmlns:a16="http://schemas.microsoft.com/office/drawing/2014/main" id="{8E51059F-840A-6D46-AD50-E4FE93EFB6DE}"/>
              </a:ext>
            </a:extLst>
          </p:cNvPr>
          <p:cNvSpPr/>
          <p:nvPr/>
        </p:nvSpPr>
        <p:spPr>
          <a:xfrm rot="19966299">
            <a:off x="6710796" y="2460307"/>
            <a:ext cx="621102" cy="568536"/>
          </a:xfrm>
          <a:prstGeom prst="rightArrow">
            <a:avLst/>
          </a:prstGeom>
          <a:solidFill>
            <a:srgbClr val="1DC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C2BB"/>
              </a:solidFill>
            </a:endParaRPr>
          </a:p>
        </p:txBody>
      </p:sp>
      <p:sp>
        <p:nvSpPr>
          <p:cNvPr id="21" name="Right Arrow 20">
            <a:extLst>
              <a:ext uri="{FF2B5EF4-FFF2-40B4-BE49-F238E27FC236}">
                <a16:creationId xmlns:a16="http://schemas.microsoft.com/office/drawing/2014/main" id="{FA05ED19-DF82-7D40-8FE0-E42CA267D944}"/>
              </a:ext>
            </a:extLst>
          </p:cNvPr>
          <p:cNvSpPr/>
          <p:nvPr/>
        </p:nvSpPr>
        <p:spPr>
          <a:xfrm rot="1103062">
            <a:off x="6710796" y="4562332"/>
            <a:ext cx="621102" cy="568536"/>
          </a:xfrm>
          <a:prstGeom prst="rightArrow">
            <a:avLst/>
          </a:prstGeom>
          <a:solidFill>
            <a:srgbClr val="1DC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C2BB"/>
              </a:solidFill>
            </a:endParaRPr>
          </a:p>
        </p:txBody>
      </p:sp>
      <p:grpSp>
        <p:nvGrpSpPr>
          <p:cNvPr id="17" name="Group 16">
            <a:extLst>
              <a:ext uri="{FF2B5EF4-FFF2-40B4-BE49-F238E27FC236}">
                <a16:creationId xmlns:a16="http://schemas.microsoft.com/office/drawing/2014/main" id="{A6275090-A9BB-43B7-8433-4873E19B2239}"/>
              </a:ext>
            </a:extLst>
          </p:cNvPr>
          <p:cNvGrpSpPr/>
          <p:nvPr/>
        </p:nvGrpSpPr>
        <p:grpSpPr>
          <a:xfrm>
            <a:off x="9532788" y="4807292"/>
            <a:ext cx="1338395" cy="1338395"/>
            <a:chOff x="7012872" y="2275935"/>
            <a:chExt cx="4223589" cy="4223589"/>
          </a:xfrm>
        </p:grpSpPr>
        <p:pic>
          <p:nvPicPr>
            <p:cNvPr id="18" name="Picture 4" descr="Image result for database icon">
              <a:extLst>
                <a:ext uri="{FF2B5EF4-FFF2-40B4-BE49-F238E27FC236}">
                  <a16:creationId xmlns:a16="http://schemas.microsoft.com/office/drawing/2014/main" id="{A285D701-0587-4817-9399-62BE02C2BD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2872" y="2275935"/>
              <a:ext cx="4223589" cy="422358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googly eyes png">
              <a:extLst>
                <a:ext uri="{FF2B5EF4-FFF2-40B4-BE49-F238E27FC236}">
                  <a16:creationId xmlns:a16="http://schemas.microsoft.com/office/drawing/2014/main" id="{2C6BD5E8-F377-498A-B61A-B759A2204A9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12660" y="2479739"/>
              <a:ext cx="2541815" cy="133753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Image result for mustache png">
              <a:extLst>
                <a:ext uri="{FF2B5EF4-FFF2-40B4-BE49-F238E27FC236}">
                  <a16:creationId xmlns:a16="http://schemas.microsoft.com/office/drawing/2014/main" id="{1467A871-F17C-4523-8A37-137E6739ADB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37767" y="3664299"/>
              <a:ext cx="2516708" cy="1707851"/>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Slide Number Placeholder 3">
            <a:extLst>
              <a:ext uri="{FF2B5EF4-FFF2-40B4-BE49-F238E27FC236}">
                <a16:creationId xmlns:a16="http://schemas.microsoft.com/office/drawing/2014/main" id="{21B1E23B-3CF0-49FA-B18C-56876C512C79}"/>
              </a:ext>
            </a:extLst>
          </p:cNvPr>
          <p:cNvSpPr>
            <a:spLocks noGrp="1"/>
          </p:cNvSpPr>
          <p:nvPr>
            <p:ph type="sldNum" sz="quarter" idx="12"/>
          </p:nvPr>
        </p:nvSpPr>
        <p:spPr/>
        <p:txBody>
          <a:bodyPr/>
          <a:lstStyle/>
          <a:p>
            <a:fld id="{D3208424-F6AD-4E5C-917C-F54A0BC36660}" type="slidenum">
              <a:rPr lang="en-US" smtClean="0"/>
              <a:t>5</a:t>
            </a:fld>
            <a:endParaRPr lang="en-US"/>
          </a:p>
        </p:txBody>
      </p:sp>
    </p:spTree>
    <p:extLst>
      <p:ext uri="{BB962C8B-B14F-4D97-AF65-F5344CB8AC3E}">
        <p14:creationId xmlns:p14="http://schemas.microsoft.com/office/powerpoint/2010/main" val="121047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1402" y="3067812"/>
            <a:ext cx="11066928" cy="1034163"/>
          </a:xfrm>
        </p:spPr>
        <p:txBody>
          <a:bodyPr>
            <a:noAutofit/>
          </a:bodyPr>
          <a:lstStyle/>
          <a:p>
            <a:pPr algn="ctr"/>
            <a:br>
              <a:rPr lang="en-US" sz="6000" b="1" dirty="0">
                <a:latin typeface="+mj-lt"/>
              </a:rPr>
            </a:br>
            <a:r>
              <a:rPr lang="en-US" sz="6000" b="1" dirty="0">
                <a:solidFill>
                  <a:schemeClr val="bg1"/>
                </a:solidFill>
                <a:latin typeface="+mj-lt"/>
              </a:rPr>
              <a:t>Part 8</a:t>
            </a:r>
            <a:br>
              <a:rPr lang="en-US" sz="6000" b="1" dirty="0">
                <a:solidFill>
                  <a:schemeClr val="bg1"/>
                </a:solidFill>
                <a:latin typeface="+mj-lt"/>
              </a:rPr>
            </a:br>
            <a:r>
              <a:rPr lang="en-US" sz="5400" b="1" i="1" dirty="0">
                <a:solidFill>
                  <a:schemeClr val="bg1"/>
                </a:solidFill>
                <a:latin typeface="+mj-lt"/>
              </a:rPr>
              <a:t>JOINING TABLES</a:t>
            </a:r>
          </a:p>
        </p:txBody>
      </p:sp>
      <p:sp>
        <p:nvSpPr>
          <p:cNvPr id="3" name="Slide Number Placeholder 2">
            <a:extLst>
              <a:ext uri="{FF2B5EF4-FFF2-40B4-BE49-F238E27FC236}">
                <a16:creationId xmlns:a16="http://schemas.microsoft.com/office/drawing/2014/main" id="{D40A4AA4-1C88-4A7C-8F19-FCB5A5C7104F}"/>
              </a:ext>
            </a:extLst>
          </p:cNvPr>
          <p:cNvSpPr>
            <a:spLocks noGrp="1"/>
          </p:cNvSpPr>
          <p:nvPr>
            <p:ph type="sldNum" sz="quarter" idx="12"/>
          </p:nvPr>
        </p:nvSpPr>
        <p:spPr/>
        <p:txBody>
          <a:bodyPr/>
          <a:lstStyle/>
          <a:p>
            <a:fld id="{D3208424-F6AD-4E5C-917C-F54A0BC36660}" type="slidenum">
              <a:rPr lang="en-US" smtClean="0"/>
              <a:t>50</a:t>
            </a:fld>
            <a:endParaRPr lang="en-US"/>
          </a:p>
        </p:txBody>
      </p:sp>
    </p:spTree>
    <p:extLst>
      <p:ext uri="{BB962C8B-B14F-4D97-AF65-F5344CB8AC3E}">
        <p14:creationId xmlns:p14="http://schemas.microsoft.com/office/powerpoint/2010/main" val="216007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What is a JOIN?</a:t>
            </a:r>
          </a:p>
        </p:txBody>
      </p:sp>
      <p:pic>
        <p:nvPicPr>
          <p:cNvPr id="3" name="Picture 2">
            <a:extLst>
              <a:ext uri="{FF2B5EF4-FFF2-40B4-BE49-F238E27FC236}">
                <a16:creationId xmlns:a16="http://schemas.microsoft.com/office/drawing/2014/main" id="{65919736-19CF-4726-A88A-112769D2CABA}"/>
              </a:ext>
            </a:extLst>
          </p:cNvPr>
          <p:cNvPicPr>
            <a:picLocks noChangeAspect="1"/>
          </p:cNvPicPr>
          <p:nvPr/>
        </p:nvPicPr>
        <p:blipFill>
          <a:blip r:embed="rId3"/>
          <a:stretch>
            <a:fillRect/>
          </a:stretch>
        </p:blipFill>
        <p:spPr>
          <a:xfrm>
            <a:off x="2808514" y="1641319"/>
            <a:ext cx="5938576" cy="4114021"/>
          </a:xfrm>
          <a:prstGeom prst="rect">
            <a:avLst/>
          </a:prstGeom>
        </p:spPr>
      </p:pic>
      <p:pic>
        <p:nvPicPr>
          <p:cNvPr id="12" name="Picture 11">
            <a:extLst>
              <a:ext uri="{FF2B5EF4-FFF2-40B4-BE49-F238E27FC236}">
                <a16:creationId xmlns:a16="http://schemas.microsoft.com/office/drawing/2014/main" id="{6C306B8F-3CDB-4FA7-8F2A-D57797157F44}"/>
              </a:ext>
            </a:extLst>
          </p:cNvPr>
          <p:cNvPicPr>
            <a:picLocks noChangeAspect="1"/>
          </p:cNvPicPr>
          <p:nvPr/>
        </p:nvPicPr>
        <p:blipFill>
          <a:blip r:embed="rId4"/>
          <a:stretch>
            <a:fillRect/>
          </a:stretch>
        </p:blipFill>
        <p:spPr>
          <a:xfrm>
            <a:off x="281536" y="2118766"/>
            <a:ext cx="2315964" cy="2243981"/>
          </a:xfrm>
          <a:prstGeom prst="rect">
            <a:avLst/>
          </a:prstGeom>
        </p:spPr>
      </p:pic>
      <p:pic>
        <p:nvPicPr>
          <p:cNvPr id="15" name="Picture 14">
            <a:extLst>
              <a:ext uri="{FF2B5EF4-FFF2-40B4-BE49-F238E27FC236}">
                <a16:creationId xmlns:a16="http://schemas.microsoft.com/office/drawing/2014/main" id="{28F93F89-08F3-4C75-84D4-009FCB2FE069}"/>
              </a:ext>
            </a:extLst>
          </p:cNvPr>
          <p:cNvPicPr>
            <a:picLocks noChangeAspect="1"/>
          </p:cNvPicPr>
          <p:nvPr/>
        </p:nvPicPr>
        <p:blipFill>
          <a:blip r:embed="rId5"/>
          <a:stretch>
            <a:fillRect/>
          </a:stretch>
        </p:blipFill>
        <p:spPr>
          <a:xfrm>
            <a:off x="8874394" y="2179056"/>
            <a:ext cx="3073098" cy="2295494"/>
          </a:xfrm>
          <a:prstGeom prst="rect">
            <a:avLst/>
          </a:prstGeom>
        </p:spPr>
      </p:pic>
      <p:sp>
        <p:nvSpPr>
          <p:cNvPr id="6" name="TextBox 5">
            <a:extLst>
              <a:ext uri="{FF2B5EF4-FFF2-40B4-BE49-F238E27FC236}">
                <a16:creationId xmlns:a16="http://schemas.microsoft.com/office/drawing/2014/main" id="{BB240FD3-BF9A-4D43-87FC-5FD15DFD4393}"/>
              </a:ext>
            </a:extLst>
          </p:cNvPr>
          <p:cNvSpPr txBox="1"/>
          <p:nvPr/>
        </p:nvSpPr>
        <p:spPr>
          <a:xfrm>
            <a:off x="1677798" y="5897749"/>
            <a:ext cx="7881457" cy="830997"/>
          </a:xfrm>
          <a:prstGeom prst="rect">
            <a:avLst/>
          </a:prstGeom>
          <a:noFill/>
        </p:spPr>
        <p:txBody>
          <a:bodyPr wrap="square" rtlCol="0">
            <a:spAutoFit/>
          </a:bodyPr>
          <a:lstStyle/>
          <a:p>
            <a:pPr algn="ctr"/>
            <a:r>
              <a:rPr lang="en-US" sz="2400" b="1" dirty="0">
                <a:latin typeface="+mj-lt"/>
              </a:rPr>
              <a:t>Why use a JOIN? – We have a question we can’t answer from a single table.</a:t>
            </a:r>
          </a:p>
        </p:txBody>
      </p:sp>
      <p:sp>
        <p:nvSpPr>
          <p:cNvPr id="4" name="Slide Number Placeholder 3">
            <a:extLst>
              <a:ext uri="{FF2B5EF4-FFF2-40B4-BE49-F238E27FC236}">
                <a16:creationId xmlns:a16="http://schemas.microsoft.com/office/drawing/2014/main" id="{04691BE2-68B4-4867-8F1C-9C0DC7A7C6FE}"/>
              </a:ext>
            </a:extLst>
          </p:cNvPr>
          <p:cNvSpPr>
            <a:spLocks noGrp="1"/>
          </p:cNvSpPr>
          <p:nvPr>
            <p:ph type="sldNum" sz="quarter" idx="12"/>
          </p:nvPr>
        </p:nvSpPr>
        <p:spPr/>
        <p:txBody>
          <a:bodyPr/>
          <a:lstStyle/>
          <a:p>
            <a:fld id="{D3208424-F6AD-4E5C-917C-F54A0BC36660}" type="slidenum">
              <a:rPr lang="en-US" smtClean="0"/>
              <a:t>51</a:t>
            </a:fld>
            <a:endParaRPr lang="en-US"/>
          </a:p>
        </p:txBody>
      </p:sp>
    </p:spTree>
    <p:extLst>
      <p:ext uri="{BB962C8B-B14F-4D97-AF65-F5344CB8AC3E}">
        <p14:creationId xmlns:p14="http://schemas.microsoft.com/office/powerpoint/2010/main" val="177204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What is a JOIN?</a:t>
            </a:r>
          </a:p>
        </p:txBody>
      </p:sp>
      <p:pic>
        <p:nvPicPr>
          <p:cNvPr id="8" name="Picture 7">
            <a:extLst>
              <a:ext uri="{FF2B5EF4-FFF2-40B4-BE49-F238E27FC236}">
                <a16:creationId xmlns:a16="http://schemas.microsoft.com/office/drawing/2014/main" id="{87DF3620-052D-4D95-8522-F116574FA2C9}"/>
              </a:ext>
            </a:extLst>
          </p:cNvPr>
          <p:cNvPicPr>
            <a:picLocks noChangeAspect="1"/>
          </p:cNvPicPr>
          <p:nvPr/>
        </p:nvPicPr>
        <p:blipFill>
          <a:blip r:embed="rId3"/>
          <a:stretch>
            <a:fillRect/>
          </a:stretch>
        </p:blipFill>
        <p:spPr>
          <a:xfrm>
            <a:off x="397092" y="1591227"/>
            <a:ext cx="2315964" cy="2243981"/>
          </a:xfrm>
          <a:prstGeom prst="rect">
            <a:avLst/>
          </a:prstGeom>
        </p:spPr>
      </p:pic>
      <p:pic>
        <p:nvPicPr>
          <p:cNvPr id="9" name="Picture 8">
            <a:extLst>
              <a:ext uri="{FF2B5EF4-FFF2-40B4-BE49-F238E27FC236}">
                <a16:creationId xmlns:a16="http://schemas.microsoft.com/office/drawing/2014/main" id="{E0D0CC02-B412-4544-8838-120962CEB049}"/>
              </a:ext>
            </a:extLst>
          </p:cNvPr>
          <p:cNvPicPr>
            <a:picLocks noChangeAspect="1"/>
          </p:cNvPicPr>
          <p:nvPr/>
        </p:nvPicPr>
        <p:blipFill>
          <a:blip r:embed="rId4"/>
          <a:stretch>
            <a:fillRect/>
          </a:stretch>
        </p:blipFill>
        <p:spPr>
          <a:xfrm>
            <a:off x="3835145" y="1591227"/>
            <a:ext cx="3073098" cy="2295494"/>
          </a:xfrm>
          <a:prstGeom prst="rect">
            <a:avLst/>
          </a:prstGeom>
        </p:spPr>
      </p:pic>
      <p:pic>
        <p:nvPicPr>
          <p:cNvPr id="4" name="Picture 3">
            <a:extLst>
              <a:ext uri="{FF2B5EF4-FFF2-40B4-BE49-F238E27FC236}">
                <a16:creationId xmlns:a16="http://schemas.microsoft.com/office/drawing/2014/main" id="{209BE5B5-218D-477E-982F-5442CDAB2627}"/>
              </a:ext>
            </a:extLst>
          </p:cNvPr>
          <p:cNvPicPr>
            <a:picLocks noChangeAspect="1"/>
          </p:cNvPicPr>
          <p:nvPr/>
        </p:nvPicPr>
        <p:blipFill>
          <a:blip r:embed="rId5"/>
          <a:stretch>
            <a:fillRect/>
          </a:stretch>
        </p:blipFill>
        <p:spPr>
          <a:xfrm>
            <a:off x="7536757" y="1726554"/>
            <a:ext cx="4438839" cy="2108654"/>
          </a:xfrm>
          <a:prstGeom prst="rect">
            <a:avLst/>
          </a:prstGeom>
        </p:spPr>
      </p:pic>
      <p:sp>
        <p:nvSpPr>
          <p:cNvPr id="13" name="TextBox 12">
            <a:extLst>
              <a:ext uri="{FF2B5EF4-FFF2-40B4-BE49-F238E27FC236}">
                <a16:creationId xmlns:a16="http://schemas.microsoft.com/office/drawing/2014/main" id="{A6CCE32A-00F6-4144-AC7F-DDA612993D27}"/>
              </a:ext>
            </a:extLst>
          </p:cNvPr>
          <p:cNvSpPr txBox="1"/>
          <p:nvPr/>
        </p:nvSpPr>
        <p:spPr>
          <a:xfrm>
            <a:off x="397092" y="4034760"/>
            <a:ext cx="2146766" cy="307777"/>
          </a:xfrm>
          <a:prstGeom prst="rect">
            <a:avLst/>
          </a:prstGeom>
          <a:noFill/>
        </p:spPr>
        <p:txBody>
          <a:bodyPr wrap="square" rtlCol="0">
            <a:spAutoFit/>
          </a:bodyPr>
          <a:lstStyle/>
          <a:p>
            <a:pPr algn="ctr"/>
            <a:r>
              <a:rPr lang="en-US" b="1" dirty="0">
                <a:solidFill>
                  <a:schemeClr val="accent1">
                    <a:lumMod val="75000"/>
                  </a:schemeClr>
                </a:solidFill>
              </a:rPr>
              <a:t>LEFT/PRIMARY TABLE</a:t>
            </a:r>
          </a:p>
        </p:txBody>
      </p:sp>
      <p:sp>
        <p:nvSpPr>
          <p:cNvPr id="14" name="TextBox 13">
            <a:extLst>
              <a:ext uri="{FF2B5EF4-FFF2-40B4-BE49-F238E27FC236}">
                <a16:creationId xmlns:a16="http://schemas.microsoft.com/office/drawing/2014/main" id="{81C6BE62-8466-45A1-AC25-38ECAB963025}"/>
              </a:ext>
            </a:extLst>
          </p:cNvPr>
          <p:cNvSpPr txBox="1"/>
          <p:nvPr/>
        </p:nvSpPr>
        <p:spPr>
          <a:xfrm>
            <a:off x="4014912" y="4014490"/>
            <a:ext cx="2602678" cy="307777"/>
          </a:xfrm>
          <a:prstGeom prst="rect">
            <a:avLst/>
          </a:prstGeom>
          <a:noFill/>
        </p:spPr>
        <p:txBody>
          <a:bodyPr wrap="square" rtlCol="0">
            <a:spAutoFit/>
          </a:bodyPr>
          <a:lstStyle/>
          <a:p>
            <a:pPr algn="ctr"/>
            <a:r>
              <a:rPr lang="en-US" b="1" dirty="0">
                <a:solidFill>
                  <a:srgbClr val="00B050"/>
                </a:solidFill>
              </a:rPr>
              <a:t>RIGHT/SECONDARY TABLE</a:t>
            </a:r>
          </a:p>
        </p:txBody>
      </p:sp>
      <p:sp>
        <p:nvSpPr>
          <p:cNvPr id="5" name="Plus Sign 4">
            <a:extLst>
              <a:ext uri="{FF2B5EF4-FFF2-40B4-BE49-F238E27FC236}">
                <a16:creationId xmlns:a16="http://schemas.microsoft.com/office/drawing/2014/main" id="{B7E7C27A-6759-48BF-A44A-D4740484D933}"/>
              </a:ext>
            </a:extLst>
          </p:cNvPr>
          <p:cNvSpPr/>
          <p:nvPr/>
        </p:nvSpPr>
        <p:spPr>
          <a:xfrm>
            <a:off x="2887239" y="2471894"/>
            <a:ext cx="773723" cy="773723"/>
          </a:xfrm>
          <a:prstGeom prst="mathPlus">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DC2BB"/>
              </a:solidFill>
            </a:endParaRPr>
          </a:p>
        </p:txBody>
      </p:sp>
      <p:sp>
        <p:nvSpPr>
          <p:cNvPr id="7" name="Equals 6">
            <a:extLst>
              <a:ext uri="{FF2B5EF4-FFF2-40B4-BE49-F238E27FC236}">
                <a16:creationId xmlns:a16="http://schemas.microsoft.com/office/drawing/2014/main" id="{B1C3F90E-6A35-42BC-9BF6-3B0E3A6B2C0E}"/>
              </a:ext>
            </a:extLst>
          </p:cNvPr>
          <p:cNvSpPr/>
          <p:nvPr/>
        </p:nvSpPr>
        <p:spPr>
          <a:xfrm>
            <a:off x="6897062" y="2657789"/>
            <a:ext cx="639695" cy="527539"/>
          </a:xfrm>
          <a:prstGeom prst="mathEqual">
            <a:avLst/>
          </a:prstGeom>
          <a:solidFill>
            <a:srgbClr val="1DC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C2BB"/>
              </a:solidFill>
            </a:endParaRPr>
          </a:p>
        </p:txBody>
      </p:sp>
      <p:sp>
        <p:nvSpPr>
          <p:cNvPr id="17" name="TextBox 16">
            <a:extLst>
              <a:ext uri="{FF2B5EF4-FFF2-40B4-BE49-F238E27FC236}">
                <a16:creationId xmlns:a16="http://schemas.microsoft.com/office/drawing/2014/main" id="{F6F06B2F-1D21-4C2C-B80C-3A2FE505D471}"/>
              </a:ext>
            </a:extLst>
          </p:cNvPr>
          <p:cNvSpPr txBox="1"/>
          <p:nvPr/>
        </p:nvSpPr>
        <p:spPr>
          <a:xfrm>
            <a:off x="8088644" y="4120171"/>
            <a:ext cx="3547133" cy="830997"/>
          </a:xfrm>
          <a:prstGeom prst="rect">
            <a:avLst/>
          </a:prstGeom>
          <a:noFill/>
        </p:spPr>
        <p:txBody>
          <a:bodyPr wrap="square" rtlCol="0">
            <a:spAutoFit/>
          </a:bodyPr>
          <a:lstStyle/>
          <a:p>
            <a:pPr algn="ctr"/>
            <a:r>
              <a:rPr lang="en-US" sz="2400" b="1" dirty="0">
                <a:latin typeface="+mj-lt"/>
              </a:rPr>
              <a:t>Same thing as a VLOOKUP in Excel</a:t>
            </a:r>
          </a:p>
        </p:txBody>
      </p:sp>
      <p:pic>
        <p:nvPicPr>
          <p:cNvPr id="10" name="Picture 9">
            <a:extLst>
              <a:ext uri="{FF2B5EF4-FFF2-40B4-BE49-F238E27FC236}">
                <a16:creationId xmlns:a16="http://schemas.microsoft.com/office/drawing/2014/main" id="{B2080E2D-5487-49FB-878E-892ACCC79178}"/>
              </a:ext>
            </a:extLst>
          </p:cNvPr>
          <p:cNvPicPr>
            <a:picLocks noChangeAspect="1"/>
          </p:cNvPicPr>
          <p:nvPr/>
        </p:nvPicPr>
        <p:blipFill>
          <a:blip r:embed="rId6"/>
          <a:stretch>
            <a:fillRect/>
          </a:stretch>
        </p:blipFill>
        <p:spPr>
          <a:xfrm>
            <a:off x="8932929" y="5060285"/>
            <a:ext cx="1646493" cy="1576021"/>
          </a:xfrm>
          <a:prstGeom prst="rect">
            <a:avLst/>
          </a:prstGeom>
        </p:spPr>
      </p:pic>
      <p:sp>
        <p:nvSpPr>
          <p:cNvPr id="3" name="Slide Number Placeholder 2">
            <a:extLst>
              <a:ext uri="{FF2B5EF4-FFF2-40B4-BE49-F238E27FC236}">
                <a16:creationId xmlns:a16="http://schemas.microsoft.com/office/drawing/2014/main" id="{F772FD2E-6668-4BC7-BD3D-9E7BC5319810}"/>
              </a:ext>
            </a:extLst>
          </p:cNvPr>
          <p:cNvSpPr>
            <a:spLocks noGrp="1"/>
          </p:cNvSpPr>
          <p:nvPr>
            <p:ph type="sldNum" sz="quarter" idx="12"/>
          </p:nvPr>
        </p:nvSpPr>
        <p:spPr/>
        <p:txBody>
          <a:bodyPr/>
          <a:lstStyle/>
          <a:p>
            <a:fld id="{D3208424-F6AD-4E5C-917C-F54A0BC36660}" type="slidenum">
              <a:rPr lang="en-US" smtClean="0"/>
              <a:t>52</a:t>
            </a:fld>
            <a:endParaRPr lang="en-US"/>
          </a:p>
        </p:txBody>
      </p:sp>
    </p:spTree>
    <p:extLst>
      <p:ext uri="{BB962C8B-B14F-4D97-AF65-F5344CB8AC3E}">
        <p14:creationId xmlns:p14="http://schemas.microsoft.com/office/powerpoint/2010/main" val="45562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What is required to join tables in SQL?</a:t>
            </a:r>
          </a:p>
        </p:txBody>
      </p:sp>
      <p:pic>
        <p:nvPicPr>
          <p:cNvPr id="12" name="Picture 11">
            <a:extLst>
              <a:ext uri="{FF2B5EF4-FFF2-40B4-BE49-F238E27FC236}">
                <a16:creationId xmlns:a16="http://schemas.microsoft.com/office/drawing/2014/main" id="{23DC390A-D2D0-4353-B915-AAE608FDC37D}"/>
              </a:ext>
            </a:extLst>
          </p:cNvPr>
          <p:cNvPicPr>
            <a:picLocks noChangeAspect="1"/>
          </p:cNvPicPr>
          <p:nvPr/>
        </p:nvPicPr>
        <p:blipFill>
          <a:blip r:embed="rId3"/>
          <a:stretch>
            <a:fillRect/>
          </a:stretch>
        </p:blipFill>
        <p:spPr>
          <a:xfrm>
            <a:off x="1173452" y="1637796"/>
            <a:ext cx="3117194" cy="3020307"/>
          </a:xfrm>
          <a:prstGeom prst="rect">
            <a:avLst/>
          </a:prstGeom>
        </p:spPr>
      </p:pic>
      <p:pic>
        <p:nvPicPr>
          <p:cNvPr id="15" name="Picture 14">
            <a:extLst>
              <a:ext uri="{FF2B5EF4-FFF2-40B4-BE49-F238E27FC236}">
                <a16:creationId xmlns:a16="http://schemas.microsoft.com/office/drawing/2014/main" id="{95C6E180-82D9-47C7-9474-649661F7FD4E}"/>
              </a:ext>
            </a:extLst>
          </p:cNvPr>
          <p:cNvPicPr>
            <a:picLocks noChangeAspect="1"/>
          </p:cNvPicPr>
          <p:nvPr/>
        </p:nvPicPr>
        <p:blipFill>
          <a:blip r:embed="rId4"/>
          <a:stretch>
            <a:fillRect/>
          </a:stretch>
        </p:blipFill>
        <p:spPr>
          <a:xfrm>
            <a:off x="6424335" y="1582530"/>
            <a:ext cx="4043443" cy="3020307"/>
          </a:xfrm>
          <a:prstGeom prst="rect">
            <a:avLst/>
          </a:prstGeom>
        </p:spPr>
      </p:pic>
      <p:cxnSp>
        <p:nvCxnSpPr>
          <p:cNvPr id="16" name="Straight Arrow Connector 15">
            <a:extLst>
              <a:ext uri="{FF2B5EF4-FFF2-40B4-BE49-F238E27FC236}">
                <a16:creationId xmlns:a16="http://schemas.microsoft.com/office/drawing/2014/main" id="{B1737074-7798-4384-AE56-19DB191C3B54}"/>
              </a:ext>
            </a:extLst>
          </p:cNvPr>
          <p:cNvCxnSpPr>
            <a:cxnSpLocks/>
          </p:cNvCxnSpPr>
          <p:nvPr/>
        </p:nvCxnSpPr>
        <p:spPr>
          <a:xfrm>
            <a:off x="4360605" y="2695261"/>
            <a:ext cx="2013489" cy="0"/>
          </a:xfrm>
          <a:prstGeom prst="straightConnector1">
            <a:avLst/>
          </a:prstGeom>
          <a:ln w="76200">
            <a:solidFill>
              <a:schemeClr val="tx1"/>
            </a:solidFill>
            <a:headEnd type="triangle"/>
            <a:tailEnd type="triangle"/>
          </a:ln>
        </p:spPr>
        <p:style>
          <a:lnRef idx="2">
            <a:schemeClr val="accent5"/>
          </a:lnRef>
          <a:fillRef idx="0">
            <a:schemeClr val="accent5"/>
          </a:fillRef>
          <a:effectRef idx="1">
            <a:schemeClr val="accent5"/>
          </a:effectRef>
          <a:fontRef idx="minor">
            <a:schemeClr val="tx1"/>
          </a:fontRef>
        </p:style>
      </p:cxnSp>
      <p:sp>
        <p:nvSpPr>
          <p:cNvPr id="18" name="TextBox 17">
            <a:extLst>
              <a:ext uri="{FF2B5EF4-FFF2-40B4-BE49-F238E27FC236}">
                <a16:creationId xmlns:a16="http://schemas.microsoft.com/office/drawing/2014/main" id="{D7F7159B-30AC-40B1-AF26-B34AB982A49D}"/>
              </a:ext>
            </a:extLst>
          </p:cNvPr>
          <p:cNvSpPr txBox="1"/>
          <p:nvPr/>
        </p:nvSpPr>
        <p:spPr>
          <a:xfrm>
            <a:off x="226089" y="5316225"/>
            <a:ext cx="11696280" cy="1569660"/>
          </a:xfrm>
          <a:prstGeom prst="rect">
            <a:avLst/>
          </a:prstGeom>
          <a:noFill/>
        </p:spPr>
        <p:txBody>
          <a:bodyPr wrap="square" rtlCol="0" anchor="t">
            <a:spAutoFit/>
          </a:bodyPr>
          <a:lstStyle/>
          <a:p>
            <a:pPr marL="342900" indent="-342900">
              <a:buAutoNum type="arabicPeriod"/>
            </a:pPr>
            <a:r>
              <a:rPr lang="en-US" sz="2400" b="1" dirty="0">
                <a:latin typeface="+mj-lt"/>
                <a:cs typeface="Arial"/>
              </a:rPr>
              <a:t>At least 2 tables, with at least 1 column/field in common</a:t>
            </a:r>
          </a:p>
          <a:p>
            <a:pPr marL="342900" indent="-342900">
              <a:buAutoNum type="arabicPeriod"/>
            </a:pPr>
            <a:r>
              <a:rPr lang="en-US" sz="2400" b="1" dirty="0">
                <a:latin typeface="+mj-lt"/>
                <a:cs typeface="Arial"/>
              </a:rPr>
              <a:t>Column/field(s) tables have in common, </a:t>
            </a:r>
            <a:r>
              <a:rPr lang="en-US" sz="2400" b="1" dirty="0">
                <a:solidFill>
                  <a:srgbClr val="FF0000"/>
                </a:solidFill>
                <a:latin typeface="+mj-lt"/>
                <a:cs typeface="Arial"/>
              </a:rPr>
              <a:t>MUST</a:t>
            </a:r>
            <a:r>
              <a:rPr lang="en-US" sz="2400" b="1" dirty="0">
                <a:latin typeface="+mj-lt"/>
                <a:cs typeface="Arial"/>
              </a:rPr>
              <a:t> be same data type</a:t>
            </a:r>
          </a:p>
          <a:p>
            <a:pPr marL="342900" indent="-342900">
              <a:buAutoNum type="arabicPeriod"/>
            </a:pPr>
            <a:r>
              <a:rPr lang="en-US" sz="2400" b="1" dirty="0">
                <a:latin typeface="+mj-lt"/>
                <a:cs typeface="Arial"/>
              </a:rPr>
              <a:t>The column/field in Table B </a:t>
            </a:r>
            <a:r>
              <a:rPr lang="en-US" sz="2400" b="1" i="1" dirty="0">
                <a:solidFill>
                  <a:srgbClr val="FF0000"/>
                </a:solidFill>
                <a:latin typeface="+mj-lt"/>
                <a:cs typeface="Arial"/>
              </a:rPr>
              <a:t>should</a:t>
            </a:r>
            <a:r>
              <a:rPr lang="en-US" sz="2400" b="1" dirty="0">
                <a:latin typeface="+mj-lt"/>
                <a:cs typeface="Arial"/>
              </a:rPr>
              <a:t> be unique, otherwise duplication will occur </a:t>
            </a:r>
            <a:r>
              <a:rPr lang="en-US" sz="2400" b="1" i="1" dirty="0">
                <a:latin typeface="+mj-lt"/>
                <a:cs typeface="Arial"/>
              </a:rPr>
              <a:t>(more on this later)</a:t>
            </a:r>
          </a:p>
        </p:txBody>
      </p:sp>
      <p:sp>
        <p:nvSpPr>
          <p:cNvPr id="3" name="Slide Number Placeholder 2">
            <a:extLst>
              <a:ext uri="{FF2B5EF4-FFF2-40B4-BE49-F238E27FC236}">
                <a16:creationId xmlns:a16="http://schemas.microsoft.com/office/drawing/2014/main" id="{2FCC4C79-DEEA-4878-A2DD-1129E2B68DFA}"/>
              </a:ext>
            </a:extLst>
          </p:cNvPr>
          <p:cNvSpPr>
            <a:spLocks noGrp="1"/>
          </p:cNvSpPr>
          <p:nvPr>
            <p:ph type="sldNum" sz="quarter" idx="12"/>
          </p:nvPr>
        </p:nvSpPr>
        <p:spPr/>
        <p:txBody>
          <a:bodyPr/>
          <a:lstStyle/>
          <a:p>
            <a:fld id="{D3208424-F6AD-4E5C-917C-F54A0BC36660}" type="slidenum">
              <a:rPr lang="en-US" smtClean="0"/>
              <a:t>53</a:t>
            </a:fld>
            <a:endParaRPr lang="en-US"/>
          </a:p>
        </p:txBody>
      </p:sp>
    </p:spTree>
    <p:extLst>
      <p:ext uri="{BB962C8B-B14F-4D97-AF65-F5344CB8AC3E}">
        <p14:creationId xmlns:p14="http://schemas.microsoft.com/office/powerpoint/2010/main" val="172975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What is the JOIN syntax?</a:t>
            </a:r>
          </a:p>
        </p:txBody>
      </p:sp>
      <p:sp>
        <p:nvSpPr>
          <p:cNvPr id="7" name="TextBox 6">
            <a:extLst>
              <a:ext uri="{FF2B5EF4-FFF2-40B4-BE49-F238E27FC236}">
                <a16:creationId xmlns:a16="http://schemas.microsoft.com/office/drawing/2014/main" id="{A9D3491D-0F60-403A-9072-F2C4AE2A6B36}"/>
              </a:ext>
            </a:extLst>
          </p:cNvPr>
          <p:cNvSpPr txBox="1"/>
          <p:nvPr/>
        </p:nvSpPr>
        <p:spPr>
          <a:xfrm>
            <a:off x="451036" y="1559382"/>
            <a:ext cx="4627049" cy="4524315"/>
          </a:xfrm>
          <a:prstGeom prst="rect">
            <a:avLst/>
          </a:prstGeom>
          <a:solidFill>
            <a:schemeClr val="tx1"/>
          </a:solidFill>
        </p:spPr>
        <p:txBody>
          <a:bodyPr wrap="square" rtlCol="0">
            <a:spAutoFit/>
          </a:bodyPr>
          <a:lstStyle/>
          <a:p>
            <a:r>
              <a:rPr lang="en-US" dirty="0">
                <a:solidFill>
                  <a:srgbClr val="00B0F0"/>
                </a:solidFill>
              </a:rPr>
              <a:t>SELECT </a:t>
            </a:r>
          </a:p>
          <a:p>
            <a:r>
              <a:rPr lang="en-US" b="1" dirty="0">
                <a:solidFill>
                  <a:srgbClr val="00B050"/>
                </a:solidFill>
              </a:rPr>
              <a:t>A.</a:t>
            </a:r>
            <a:r>
              <a:rPr lang="en-US" dirty="0">
                <a:solidFill>
                  <a:schemeClr val="bg1"/>
                </a:solidFill>
              </a:rPr>
              <a:t>ORDERID</a:t>
            </a:r>
          </a:p>
          <a:p>
            <a:r>
              <a:rPr lang="en-US" dirty="0">
                <a:solidFill>
                  <a:schemeClr val="bg1"/>
                </a:solidFill>
              </a:rPr>
              <a:t>,</a:t>
            </a:r>
            <a:r>
              <a:rPr lang="en-US" b="1" dirty="0">
                <a:solidFill>
                  <a:srgbClr val="00B050"/>
                </a:solidFill>
              </a:rPr>
              <a:t>A</a:t>
            </a:r>
            <a:r>
              <a:rPr lang="en-US" b="1" dirty="0">
                <a:solidFill>
                  <a:srgbClr val="FFFF00"/>
                </a:solidFill>
              </a:rPr>
              <a:t>.</a:t>
            </a:r>
            <a:r>
              <a:rPr lang="en-US" dirty="0">
                <a:solidFill>
                  <a:schemeClr val="bg1"/>
                </a:solidFill>
              </a:rPr>
              <a:t>CUSTOMERID</a:t>
            </a:r>
          </a:p>
          <a:p>
            <a:r>
              <a:rPr lang="en-US" b="1" dirty="0">
                <a:solidFill>
                  <a:srgbClr val="FFFF00"/>
                </a:solidFill>
              </a:rPr>
              <a:t>,</a:t>
            </a:r>
            <a:r>
              <a:rPr lang="en-US" b="1" dirty="0">
                <a:solidFill>
                  <a:srgbClr val="00B050"/>
                </a:solidFill>
              </a:rPr>
              <a:t>B</a:t>
            </a:r>
            <a:r>
              <a:rPr lang="en-US" b="1" dirty="0">
                <a:solidFill>
                  <a:srgbClr val="FFFF00"/>
                </a:solidFill>
              </a:rPr>
              <a:t>.</a:t>
            </a:r>
            <a:r>
              <a:rPr lang="en-US" dirty="0">
                <a:solidFill>
                  <a:schemeClr val="bg1"/>
                </a:solidFill>
              </a:rPr>
              <a:t>CUSTOMERNAME</a:t>
            </a:r>
          </a:p>
          <a:p>
            <a:endParaRPr lang="en-US" dirty="0">
              <a:solidFill>
                <a:schemeClr val="bg1"/>
              </a:solidFill>
            </a:endParaRPr>
          </a:p>
          <a:p>
            <a:r>
              <a:rPr lang="en-US" dirty="0">
                <a:solidFill>
                  <a:srgbClr val="00B0F0"/>
                </a:solidFill>
              </a:rPr>
              <a:t>FROM</a:t>
            </a:r>
            <a:r>
              <a:rPr lang="en-US" dirty="0">
                <a:solidFill>
                  <a:schemeClr val="bg1"/>
                </a:solidFill>
              </a:rPr>
              <a:t> </a:t>
            </a:r>
          </a:p>
          <a:p>
            <a:r>
              <a:rPr lang="en-US" dirty="0">
                <a:solidFill>
                  <a:schemeClr val="bg1"/>
                </a:solidFill>
              </a:rPr>
              <a:t>ORDERS </a:t>
            </a:r>
            <a:r>
              <a:rPr lang="en-US" b="1" dirty="0">
                <a:solidFill>
                  <a:srgbClr val="00B050"/>
                </a:solidFill>
              </a:rPr>
              <a:t>A</a:t>
            </a:r>
          </a:p>
          <a:p>
            <a:endParaRPr lang="en-US" dirty="0">
              <a:solidFill>
                <a:schemeClr val="bg1"/>
              </a:solidFill>
            </a:endParaRPr>
          </a:p>
          <a:p>
            <a:r>
              <a:rPr lang="en-US" b="1" dirty="0">
                <a:solidFill>
                  <a:srgbClr val="FFC000"/>
                </a:solidFill>
              </a:rPr>
              <a:t>JOIN</a:t>
            </a:r>
            <a:r>
              <a:rPr lang="en-US" dirty="0">
                <a:solidFill>
                  <a:schemeClr val="bg1"/>
                </a:solidFill>
              </a:rPr>
              <a:t> CUSTOMERS </a:t>
            </a:r>
            <a:r>
              <a:rPr lang="en-US" b="1" dirty="0">
                <a:solidFill>
                  <a:srgbClr val="00B050"/>
                </a:solidFill>
              </a:rPr>
              <a:t>B</a:t>
            </a:r>
          </a:p>
          <a:p>
            <a:endParaRPr lang="en-US" dirty="0">
              <a:solidFill>
                <a:schemeClr val="bg1"/>
              </a:solidFill>
            </a:endParaRPr>
          </a:p>
          <a:p>
            <a:r>
              <a:rPr lang="en-US" b="1" dirty="0">
                <a:solidFill>
                  <a:srgbClr val="FFFF00"/>
                </a:solidFill>
              </a:rPr>
              <a:t>ON</a:t>
            </a:r>
            <a:r>
              <a:rPr lang="en-US" dirty="0">
                <a:solidFill>
                  <a:schemeClr val="bg1"/>
                </a:solidFill>
              </a:rPr>
              <a:t>  </a:t>
            </a:r>
            <a:r>
              <a:rPr lang="en-US" b="1" dirty="0">
                <a:solidFill>
                  <a:srgbClr val="00B050"/>
                </a:solidFill>
              </a:rPr>
              <a:t>B</a:t>
            </a:r>
            <a:r>
              <a:rPr lang="en-US" dirty="0">
                <a:solidFill>
                  <a:schemeClr val="bg1"/>
                </a:solidFill>
              </a:rPr>
              <a:t>.CUSTOMERID = </a:t>
            </a:r>
            <a:r>
              <a:rPr lang="en-US" b="1" dirty="0">
                <a:solidFill>
                  <a:srgbClr val="00B050"/>
                </a:solidFill>
              </a:rPr>
              <a:t>A</a:t>
            </a:r>
            <a:r>
              <a:rPr lang="en-US" dirty="0">
                <a:solidFill>
                  <a:schemeClr val="bg1"/>
                </a:solidFill>
              </a:rPr>
              <a:t>.CUSTOMERID</a:t>
            </a:r>
          </a:p>
          <a:p>
            <a:endParaRPr lang="en-US" dirty="0">
              <a:solidFill>
                <a:srgbClr val="00B0F0"/>
              </a:solidFill>
            </a:endParaRPr>
          </a:p>
          <a:p>
            <a:r>
              <a:rPr lang="en-US" dirty="0">
                <a:solidFill>
                  <a:srgbClr val="00B0F0"/>
                </a:solidFill>
              </a:rPr>
              <a:t>GROUP BY</a:t>
            </a:r>
          </a:p>
          <a:p>
            <a:r>
              <a:rPr lang="en-US" b="1" dirty="0">
                <a:solidFill>
                  <a:srgbClr val="00B050"/>
                </a:solidFill>
              </a:rPr>
              <a:t>A.</a:t>
            </a:r>
            <a:r>
              <a:rPr lang="en-US" dirty="0">
                <a:solidFill>
                  <a:schemeClr val="bg1"/>
                </a:solidFill>
              </a:rPr>
              <a:t>ORDERID</a:t>
            </a:r>
          </a:p>
          <a:p>
            <a:r>
              <a:rPr lang="en-US" dirty="0">
                <a:solidFill>
                  <a:schemeClr val="bg1"/>
                </a:solidFill>
              </a:rPr>
              <a:t>,</a:t>
            </a:r>
            <a:r>
              <a:rPr lang="en-US" b="1" dirty="0">
                <a:solidFill>
                  <a:srgbClr val="00B050"/>
                </a:solidFill>
              </a:rPr>
              <a:t>A</a:t>
            </a:r>
            <a:r>
              <a:rPr lang="en-US" b="1" dirty="0">
                <a:solidFill>
                  <a:srgbClr val="FFFF00"/>
                </a:solidFill>
              </a:rPr>
              <a:t>.</a:t>
            </a:r>
            <a:r>
              <a:rPr lang="en-US" dirty="0">
                <a:solidFill>
                  <a:schemeClr val="bg1"/>
                </a:solidFill>
              </a:rPr>
              <a:t>CUSTOMERID</a:t>
            </a:r>
          </a:p>
          <a:p>
            <a:r>
              <a:rPr lang="en-US" b="1" dirty="0">
                <a:solidFill>
                  <a:srgbClr val="FFFF00"/>
                </a:solidFill>
              </a:rPr>
              <a:t>,</a:t>
            </a:r>
            <a:r>
              <a:rPr lang="en-US" b="1" dirty="0">
                <a:solidFill>
                  <a:srgbClr val="00B050"/>
                </a:solidFill>
              </a:rPr>
              <a:t>B</a:t>
            </a:r>
            <a:r>
              <a:rPr lang="en-US" b="1" dirty="0">
                <a:solidFill>
                  <a:srgbClr val="FFFF00"/>
                </a:solidFill>
              </a:rPr>
              <a:t>.</a:t>
            </a:r>
            <a:r>
              <a:rPr lang="en-US" dirty="0">
                <a:solidFill>
                  <a:schemeClr val="bg1"/>
                </a:solidFill>
              </a:rPr>
              <a:t>CUSTOMERNAME</a:t>
            </a:r>
          </a:p>
        </p:txBody>
      </p:sp>
      <p:sp>
        <p:nvSpPr>
          <p:cNvPr id="8" name="Rectangle 7">
            <a:extLst>
              <a:ext uri="{FF2B5EF4-FFF2-40B4-BE49-F238E27FC236}">
                <a16:creationId xmlns:a16="http://schemas.microsoft.com/office/drawing/2014/main" id="{DB884BAA-F016-4A68-B8F3-1AE80338DE7E}"/>
              </a:ext>
            </a:extLst>
          </p:cNvPr>
          <p:cNvSpPr/>
          <p:nvPr/>
        </p:nvSpPr>
        <p:spPr>
          <a:xfrm>
            <a:off x="5081174" y="4214789"/>
            <a:ext cx="2580472" cy="1868908"/>
          </a:xfrm>
          <a:prstGeom prst="rect">
            <a:avLst/>
          </a:prstGeom>
          <a:solidFill>
            <a:srgbClr val="FFC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solidFill>
                  <a:schemeClr val="tx1"/>
                </a:solidFill>
              </a:rPr>
              <a:t>3. You need indicate what </a:t>
            </a:r>
            <a:r>
              <a:rPr lang="en-US" sz="1600" b="1" dirty="0">
                <a:solidFill>
                  <a:schemeClr val="tx1"/>
                </a:solidFill>
              </a:rPr>
              <a:t>STYLE of JOIN </a:t>
            </a:r>
            <a:r>
              <a:rPr lang="en-US" sz="1600" i="1" dirty="0">
                <a:solidFill>
                  <a:schemeClr val="tx1"/>
                </a:solidFill>
              </a:rPr>
              <a:t>(more than 1 style)</a:t>
            </a:r>
          </a:p>
        </p:txBody>
      </p:sp>
      <p:sp>
        <p:nvSpPr>
          <p:cNvPr id="9" name="Rectangle 8">
            <a:extLst>
              <a:ext uri="{FF2B5EF4-FFF2-40B4-BE49-F238E27FC236}">
                <a16:creationId xmlns:a16="http://schemas.microsoft.com/office/drawing/2014/main" id="{18473A26-5C81-41E3-9271-77AF641C513C}"/>
              </a:ext>
            </a:extLst>
          </p:cNvPr>
          <p:cNvSpPr/>
          <p:nvPr/>
        </p:nvSpPr>
        <p:spPr>
          <a:xfrm>
            <a:off x="5081174" y="2889227"/>
            <a:ext cx="2580472" cy="1325562"/>
          </a:xfrm>
          <a:prstGeom prst="rect">
            <a:avLst/>
          </a:prstGeom>
          <a:solidFill>
            <a:srgbClr val="FFFF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solidFill>
                  <a:schemeClr val="tx1"/>
                </a:solidFill>
              </a:rPr>
              <a:t>2. </a:t>
            </a:r>
            <a:r>
              <a:rPr lang="en-US" sz="1600" b="1" dirty="0">
                <a:solidFill>
                  <a:schemeClr val="tx1"/>
                </a:solidFill>
              </a:rPr>
              <a:t>JOIN ON the columns the TWO tables have in common</a:t>
            </a:r>
            <a:r>
              <a:rPr lang="en-US" sz="1600" dirty="0">
                <a:solidFill>
                  <a:schemeClr val="tx1"/>
                </a:solidFill>
              </a:rPr>
              <a:t> (make sure same data type)</a:t>
            </a:r>
          </a:p>
        </p:txBody>
      </p:sp>
      <p:sp>
        <p:nvSpPr>
          <p:cNvPr id="10" name="Rectangle 9">
            <a:extLst>
              <a:ext uri="{FF2B5EF4-FFF2-40B4-BE49-F238E27FC236}">
                <a16:creationId xmlns:a16="http://schemas.microsoft.com/office/drawing/2014/main" id="{BEF52A94-283D-4642-A2F5-9E198F27D6D0}"/>
              </a:ext>
            </a:extLst>
          </p:cNvPr>
          <p:cNvSpPr/>
          <p:nvPr/>
        </p:nvSpPr>
        <p:spPr>
          <a:xfrm>
            <a:off x="5081174" y="1559382"/>
            <a:ext cx="2580472" cy="1325562"/>
          </a:xfrm>
          <a:prstGeom prst="rect">
            <a:avLst/>
          </a:prstGeom>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1.</a:t>
            </a:r>
            <a:r>
              <a:rPr lang="en-US" sz="1600" b="1" dirty="0"/>
              <a:t>ASSIGN AN ALIAS </a:t>
            </a:r>
            <a:r>
              <a:rPr lang="en-US" sz="1600" dirty="0"/>
              <a:t>to each table and apply it to each distinct column.</a:t>
            </a:r>
          </a:p>
        </p:txBody>
      </p:sp>
      <p:pic>
        <p:nvPicPr>
          <p:cNvPr id="11" name="Picture 10">
            <a:extLst>
              <a:ext uri="{FF2B5EF4-FFF2-40B4-BE49-F238E27FC236}">
                <a16:creationId xmlns:a16="http://schemas.microsoft.com/office/drawing/2014/main" id="{5E5D75A9-82A6-4B67-81CB-0EA59FB29BB1}"/>
              </a:ext>
            </a:extLst>
          </p:cNvPr>
          <p:cNvPicPr>
            <a:picLocks noChangeAspect="1"/>
          </p:cNvPicPr>
          <p:nvPr/>
        </p:nvPicPr>
        <p:blipFill>
          <a:blip r:embed="rId3"/>
          <a:stretch>
            <a:fillRect/>
          </a:stretch>
        </p:blipFill>
        <p:spPr>
          <a:xfrm>
            <a:off x="8893512" y="1020246"/>
            <a:ext cx="1810580" cy="1754305"/>
          </a:xfrm>
          <a:prstGeom prst="rect">
            <a:avLst/>
          </a:prstGeom>
        </p:spPr>
      </p:pic>
      <p:pic>
        <p:nvPicPr>
          <p:cNvPr id="13" name="Picture 12">
            <a:extLst>
              <a:ext uri="{FF2B5EF4-FFF2-40B4-BE49-F238E27FC236}">
                <a16:creationId xmlns:a16="http://schemas.microsoft.com/office/drawing/2014/main" id="{A897244D-6B2C-48C0-B4A7-8B1916524722}"/>
              </a:ext>
            </a:extLst>
          </p:cNvPr>
          <p:cNvPicPr>
            <a:picLocks noChangeAspect="1"/>
          </p:cNvPicPr>
          <p:nvPr/>
        </p:nvPicPr>
        <p:blipFill>
          <a:blip r:embed="rId4"/>
          <a:stretch>
            <a:fillRect/>
          </a:stretch>
        </p:blipFill>
        <p:spPr>
          <a:xfrm>
            <a:off x="8844887" y="3122814"/>
            <a:ext cx="2017382" cy="1506912"/>
          </a:xfrm>
          <a:prstGeom prst="rect">
            <a:avLst/>
          </a:prstGeom>
        </p:spPr>
      </p:pic>
      <p:pic>
        <p:nvPicPr>
          <p:cNvPr id="14" name="Picture 13">
            <a:extLst>
              <a:ext uri="{FF2B5EF4-FFF2-40B4-BE49-F238E27FC236}">
                <a16:creationId xmlns:a16="http://schemas.microsoft.com/office/drawing/2014/main" id="{A3B033FF-099B-4F6D-8690-CA837C0DB73A}"/>
              </a:ext>
            </a:extLst>
          </p:cNvPr>
          <p:cNvPicPr>
            <a:picLocks noChangeAspect="1"/>
          </p:cNvPicPr>
          <p:nvPr/>
        </p:nvPicPr>
        <p:blipFill>
          <a:blip r:embed="rId5"/>
          <a:stretch>
            <a:fillRect/>
          </a:stretch>
        </p:blipFill>
        <p:spPr>
          <a:xfrm>
            <a:off x="8286300" y="4878714"/>
            <a:ext cx="3231664" cy="1280926"/>
          </a:xfrm>
          <a:prstGeom prst="rect">
            <a:avLst/>
          </a:prstGeom>
        </p:spPr>
      </p:pic>
      <p:sp>
        <p:nvSpPr>
          <p:cNvPr id="3" name="Slide Number Placeholder 2">
            <a:extLst>
              <a:ext uri="{FF2B5EF4-FFF2-40B4-BE49-F238E27FC236}">
                <a16:creationId xmlns:a16="http://schemas.microsoft.com/office/drawing/2014/main" id="{D1D1A8D5-A394-4DAD-9BE7-4E034EFBD8BA}"/>
              </a:ext>
            </a:extLst>
          </p:cNvPr>
          <p:cNvSpPr>
            <a:spLocks noGrp="1"/>
          </p:cNvSpPr>
          <p:nvPr>
            <p:ph type="sldNum" sz="quarter" idx="12"/>
          </p:nvPr>
        </p:nvSpPr>
        <p:spPr/>
        <p:txBody>
          <a:bodyPr/>
          <a:lstStyle/>
          <a:p>
            <a:fld id="{D3208424-F6AD-4E5C-917C-F54A0BC36660}" type="slidenum">
              <a:rPr lang="en-US" smtClean="0"/>
              <a:t>54</a:t>
            </a:fld>
            <a:endParaRPr lang="en-US"/>
          </a:p>
        </p:txBody>
      </p:sp>
    </p:spTree>
    <p:extLst>
      <p:ext uri="{BB962C8B-B14F-4D97-AF65-F5344CB8AC3E}">
        <p14:creationId xmlns:p14="http://schemas.microsoft.com/office/powerpoint/2010/main" val="270250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521"/>
        <p:cNvGrpSpPr/>
        <p:nvPr/>
      </p:nvGrpSpPr>
      <p:grpSpPr>
        <a:xfrm>
          <a:off x="0" y="0"/>
          <a:ext cx="0" cy="0"/>
          <a:chOff x="0" y="0"/>
          <a:chExt cx="0" cy="0"/>
        </a:xfrm>
      </p:grpSpPr>
      <p:sp>
        <p:nvSpPr>
          <p:cNvPr id="523" name="Shape 523"/>
          <p:cNvSpPr txBox="1">
            <a:spLocks noGrp="1"/>
          </p:cNvSpPr>
          <p:nvPr>
            <p:ph type="body" idx="1"/>
          </p:nvPr>
        </p:nvSpPr>
        <p:spPr>
          <a:xfrm>
            <a:off x="912304" y="642995"/>
            <a:ext cx="10818779" cy="442391"/>
          </a:xfrm>
          <a:prstGeom prst="rect">
            <a:avLst/>
          </a:prstGeom>
          <a:noFill/>
          <a:ln>
            <a:noFill/>
          </a:ln>
        </p:spPr>
        <p:txBody>
          <a:bodyPr vert="horz" lIns="0" tIns="0" rIns="0" bIns="0" rtlCol="0" anchor="t" anchorCtr="0">
            <a:noAutofit/>
          </a:bodyPr>
          <a:lstStyle/>
          <a:p>
            <a:pPr>
              <a:buSzPct val="25000"/>
            </a:pPr>
            <a:r>
              <a:rPr lang="en-US" b="1" i="1" dirty="0">
                <a:latin typeface="+mj-lt"/>
                <a:ea typeface="Oswald"/>
                <a:cs typeface="Oswald"/>
                <a:sym typeface="Oswald"/>
              </a:rPr>
              <a:t>How do we visualize an INNER JOIN?</a:t>
            </a:r>
            <a:endParaRPr lang="en" b="1" i="1" dirty="0">
              <a:latin typeface="+mj-lt"/>
              <a:ea typeface="Oswald"/>
              <a:cs typeface="Oswald"/>
              <a:sym typeface="Oswald"/>
            </a:endParaRPr>
          </a:p>
        </p:txBody>
      </p:sp>
      <p:pic>
        <p:nvPicPr>
          <p:cNvPr id="12" name="Picture 11">
            <a:extLst>
              <a:ext uri="{FF2B5EF4-FFF2-40B4-BE49-F238E27FC236}">
                <a16:creationId xmlns:a16="http://schemas.microsoft.com/office/drawing/2014/main" id="{FFB5F41C-8A01-49CE-828D-12E8E06B5A2C}"/>
              </a:ext>
            </a:extLst>
          </p:cNvPr>
          <p:cNvPicPr>
            <a:picLocks noChangeAspect="1"/>
          </p:cNvPicPr>
          <p:nvPr/>
        </p:nvPicPr>
        <p:blipFill>
          <a:blip r:embed="rId3"/>
          <a:stretch>
            <a:fillRect/>
          </a:stretch>
        </p:blipFill>
        <p:spPr>
          <a:xfrm>
            <a:off x="393450" y="1506460"/>
            <a:ext cx="4940132" cy="5030280"/>
          </a:xfrm>
          <a:prstGeom prst="rect">
            <a:avLst/>
          </a:prstGeom>
        </p:spPr>
      </p:pic>
      <p:sp>
        <p:nvSpPr>
          <p:cNvPr id="13" name="Rectangle 12">
            <a:extLst>
              <a:ext uri="{FF2B5EF4-FFF2-40B4-BE49-F238E27FC236}">
                <a16:creationId xmlns:a16="http://schemas.microsoft.com/office/drawing/2014/main" id="{D11262A2-7E92-4A2E-9A71-3455F5DCFBDB}"/>
              </a:ext>
            </a:extLst>
          </p:cNvPr>
          <p:cNvSpPr/>
          <p:nvPr/>
        </p:nvSpPr>
        <p:spPr>
          <a:xfrm>
            <a:off x="3805223" y="2705823"/>
            <a:ext cx="740971" cy="2655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mj-lt"/>
              </a:rPr>
              <a:t>4</a:t>
            </a:r>
          </a:p>
        </p:txBody>
      </p:sp>
      <p:sp>
        <p:nvSpPr>
          <p:cNvPr id="14" name="Rectangle 13">
            <a:extLst>
              <a:ext uri="{FF2B5EF4-FFF2-40B4-BE49-F238E27FC236}">
                <a16:creationId xmlns:a16="http://schemas.microsoft.com/office/drawing/2014/main" id="{E71974BD-918F-40B6-A7FA-3EC250520374}"/>
              </a:ext>
            </a:extLst>
          </p:cNvPr>
          <p:cNvSpPr/>
          <p:nvPr/>
        </p:nvSpPr>
        <p:spPr>
          <a:xfrm>
            <a:off x="2684808" y="2868112"/>
            <a:ext cx="740971" cy="382667"/>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mj-lt"/>
              </a:rPr>
              <a:t>1</a:t>
            </a:r>
          </a:p>
        </p:txBody>
      </p:sp>
      <p:sp>
        <p:nvSpPr>
          <p:cNvPr id="15" name="Rectangle 14">
            <a:extLst>
              <a:ext uri="{FF2B5EF4-FFF2-40B4-BE49-F238E27FC236}">
                <a16:creationId xmlns:a16="http://schemas.microsoft.com/office/drawing/2014/main" id="{2AE97FAC-C159-407F-A79D-C6F09224573A}"/>
              </a:ext>
            </a:extLst>
          </p:cNvPr>
          <p:cNvSpPr/>
          <p:nvPr/>
        </p:nvSpPr>
        <p:spPr>
          <a:xfrm>
            <a:off x="1436663" y="2793931"/>
            <a:ext cx="921515" cy="2655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mj-lt"/>
              </a:rPr>
              <a:t>NULL</a:t>
            </a:r>
          </a:p>
        </p:txBody>
      </p:sp>
      <p:sp>
        <p:nvSpPr>
          <p:cNvPr id="16" name="Rectangle 15">
            <a:extLst>
              <a:ext uri="{FF2B5EF4-FFF2-40B4-BE49-F238E27FC236}">
                <a16:creationId xmlns:a16="http://schemas.microsoft.com/office/drawing/2014/main" id="{FF452E1B-B9BD-49FE-88D1-A2D6001595A8}"/>
              </a:ext>
            </a:extLst>
          </p:cNvPr>
          <p:cNvSpPr/>
          <p:nvPr/>
        </p:nvSpPr>
        <p:spPr>
          <a:xfrm>
            <a:off x="2684808" y="3480520"/>
            <a:ext cx="740971" cy="382667"/>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mj-lt"/>
              </a:rPr>
              <a:t>2</a:t>
            </a:r>
          </a:p>
        </p:txBody>
      </p:sp>
      <p:pic>
        <p:nvPicPr>
          <p:cNvPr id="17" name="Picture 16">
            <a:extLst>
              <a:ext uri="{FF2B5EF4-FFF2-40B4-BE49-F238E27FC236}">
                <a16:creationId xmlns:a16="http://schemas.microsoft.com/office/drawing/2014/main" id="{AE056D52-7A64-473E-9120-AB1E01C771FF}"/>
              </a:ext>
            </a:extLst>
          </p:cNvPr>
          <p:cNvPicPr>
            <a:picLocks noChangeAspect="1"/>
          </p:cNvPicPr>
          <p:nvPr/>
        </p:nvPicPr>
        <p:blipFill>
          <a:blip r:embed="rId4"/>
          <a:stretch>
            <a:fillRect/>
          </a:stretch>
        </p:blipFill>
        <p:spPr>
          <a:xfrm>
            <a:off x="5713026" y="1879209"/>
            <a:ext cx="5958229" cy="2360472"/>
          </a:xfrm>
          <a:prstGeom prst="rect">
            <a:avLst/>
          </a:prstGeom>
        </p:spPr>
      </p:pic>
      <p:pic>
        <p:nvPicPr>
          <p:cNvPr id="19" name="Picture 18">
            <a:extLst>
              <a:ext uri="{FF2B5EF4-FFF2-40B4-BE49-F238E27FC236}">
                <a16:creationId xmlns:a16="http://schemas.microsoft.com/office/drawing/2014/main" id="{B016A766-2929-4B68-8202-2B44D3B6E3BC}"/>
              </a:ext>
            </a:extLst>
          </p:cNvPr>
          <p:cNvPicPr>
            <a:picLocks noChangeAspect="1"/>
          </p:cNvPicPr>
          <p:nvPr/>
        </p:nvPicPr>
        <p:blipFill>
          <a:blip r:embed="rId5"/>
          <a:stretch>
            <a:fillRect/>
          </a:stretch>
        </p:blipFill>
        <p:spPr>
          <a:xfrm>
            <a:off x="6218893" y="4621564"/>
            <a:ext cx="4831824" cy="1915177"/>
          </a:xfrm>
          <a:prstGeom prst="rect">
            <a:avLst/>
          </a:prstGeom>
        </p:spPr>
      </p:pic>
      <p:sp>
        <p:nvSpPr>
          <p:cNvPr id="2" name="TextBox 1">
            <a:extLst>
              <a:ext uri="{FF2B5EF4-FFF2-40B4-BE49-F238E27FC236}">
                <a16:creationId xmlns:a16="http://schemas.microsoft.com/office/drawing/2014/main" id="{454C365C-F66D-4971-B729-1249C2B4622F}"/>
              </a:ext>
            </a:extLst>
          </p:cNvPr>
          <p:cNvSpPr txBox="1"/>
          <p:nvPr/>
        </p:nvSpPr>
        <p:spPr>
          <a:xfrm>
            <a:off x="1053773" y="6248454"/>
            <a:ext cx="4003040" cy="502573"/>
          </a:xfrm>
          <a:prstGeom prst="rect">
            <a:avLst/>
          </a:prstGeom>
          <a:solidFill>
            <a:schemeClr val="tx1"/>
          </a:solidFill>
        </p:spPr>
        <p:txBody>
          <a:bodyPr wrap="square" rtlCol="0">
            <a:spAutoFit/>
          </a:bodyPr>
          <a:lstStyle/>
          <a:p>
            <a:pPr algn="ctr"/>
            <a:r>
              <a:rPr lang="en-US" sz="1333" b="1" dirty="0">
                <a:solidFill>
                  <a:srgbClr val="FF0000"/>
                </a:solidFill>
                <a:latin typeface="+mj-lt"/>
              </a:rPr>
              <a:t>JOIN </a:t>
            </a:r>
            <a:r>
              <a:rPr lang="en-US" sz="1333" b="1" dirty="0">
                <a:solidFill>
                  <a:srgbClr val="FF0000"/>
                </a:solidFill>
                <a:latin typeface="+mj-lt"/>
                <a:sym typeface="Wingdings" panose="05000000000000000000" pitchFamily="2" charset="2"/>
              </a:rPr>
              <a:t> </a:t>
            </a:r>
            <a:r>
              <a:rPr lang="en-US" sz="1333" b="1" dirty="0">
                <a:solidFill>
                  <a:srgbClr val="FF0000"/>
                </a:solidFill>
                <a:latin typeface="+mj-lt"/>
              </a:rPr>
              <a:t>EVERYTHING TABLE A and B HAVE IN COMMON</a:t>
            </a:r>
          </a:p>
        </p:txBody>
      </p:sp>
      <p:sp>
        <p:nvSpPr>
          <p:cNvPr id="11" name="TextBox 10">
            <a:extLst>
              <a:ext uri="{FF2B5EF4-FFF2-40B4-BE49-F238E27FC236}">
                <a16:creationId xmlns:a16="http://schemas.microsoft.com/office/drawing/2014/main" id="{DA46B9AA-6241-4E47-B0C0-CD493F1AC2C2}"/>
              </a:ext>
            </a:extLst>
          </p:cNvPr>
          <p:cNvSpPr txBox="1"/>
          <p:nvPr/>
        </p:nvSpPr>
        <p:spPr>
          <a:xfrm>
            <a:off x="3404802" y="1694845"/>
            <a:ext cx="1913681" cy="461665"/>
          </a:xfrm>
          <a:prstGeom prst="rect">
            <a:avLst/>
          </a:prstGeom>
          <a:noFill/>
        </p:spPr>
        <p:txBody>
          <a:bodyPr wrap="square" rtlCol="0">
            <a:spAutoFit/>
          </a:bodyPr>
          <a:lstStyle/>
          <a:p>
            <a:pPr algn="ctr"/>
            <a:r>
              <a:rPr lang="en-US" sz="2400" b="1" dirty="0">
                <a:latin typeface="+mj-lt"/>
              </a:rPr>
              <a:t>CUSTOMERS</a:t>
            </a:r>
          </a:p>
        </p:txBody>
      </p:sp>
      <p:sp>
        <p:nvSpPr>
          <p:cNvPr id="18" name="TextBox 17">
            <a:extLst>
              <a:ext uri="{FF2B5EF4-FFF2-40B4-BE49-F238E27FC236}">
                <a16:creationId xmlns:a16="http://schemas.microsoft.com/office/drawing/2014/main" id="{75F4E314-0A81-4704-88B2-9BEC24B08BB3}"/>
              </a:ext>
            </a:extLst>
          </p:cNvPr>
          <p:cNvSpPr txBox="1"/>
          <p:nvPr/>
        </p:nvSpPr>
        <p:spPr>
          <a:xfrm>
            <a:off x="771128" y="1694845"/>
            <a:ext cx="1913681" cy="461665"/>
          </a:xfrm>
          <a:prstGeom prst="rect">
            <a:avLst/>
          </a:prstGeom>
          <a:noFill/>
        </p:spPr>
        <p:txBody>
          <a:bodyPr wrap="square" rtlCol="0">
            <a:spAutoFit/>
          </a:bodyPr>
          <a:lstStyle/>
          <a:p>
            <a:pPr algn="ctr"/>
            <a:r>
              <a:rPr lang="en-US" sz="2400" b="1" dirty="0">
                <a:latin typeface="+mj-lt"/>
              </a:rPr>
              <a:t>ORDERS</a:t>
            </a:r>
          </a:p>
        </p:txBody>
      </p:sp>
      <p:sp>
        <p:nvSpPr>
          <p:cNvPr id="20" name="Rectangle 19">
            <a:extLst>
              <a:ext uri="{FF2B5EF4-FFF2-40B4-BE49-F238E27FC236}">
                <a16:creationId xmlns:a16="http://schemas.microsoft.com/office/drawing/2014/main" id="{15D841A9-8763-4D8A-AAAE-11B85B42D2AE}"/>
              </a:ext>
            </a:extLst>
          </p:cNvPr>
          <p:cNvSpPr/>
          <p:nvPr/>
        </p:nvSpPr>
        <p:spPr>
          <a:xfrm>
            <a:off x="1617207" y="4083060"/>
            <a:ext cx="740971" cy="2655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mj-lt"/>
              </a:rPr>
              <a:t>8</a:t>
            </a:r>
          </a:p>
        </p:txBody>
      </p:sp>
      <p:sp>
        <p:nvSpPr>
          <p:cNvPr id="21" name="Rectangle 20">
            <a:extLst>
              <a:ext uri="{FF2B5EF4-FFF2-40B4-BE49-F238E27FC236}">
                <a16:creationId xmlns:a16="http://schemas.microsoft.com/office/drawing/2014/main" id="{DED23BD3-584C-4E9E-BC12-DBEE56ED7D9C}"/>
              </a:ext>
            </a:extLst>
          </p:cNvPr>
          <p:cNvSpPr/>
          <p:nvPr/>
        </p:nvSpPr>
        <p:spPr>
          <a:xfrm>
            <a:off x="3805223" y="4052687"/>
            <a:ext cx="740971" cy="2655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mj-lt"/>
              </a:rPr>
              <a:t>3</a:t>
            </a:r>
          </a:p>
        </p:txBody>
      </p:sp>
    </p:spTree>
    <p:extLst>
      <p:ext uri="{BB962C8B-B14F-4D97-AF65-F5344CB8AC3E}">
        <p14:creationId xmlns:p14="http://schemas.microsoft.com/office/powerpoint/2010/main" val="42214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20" grpId="0" animBg="1"/>
      <p:bldP spid="21"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521"/>
        <p:cNvGrpSpPr/>
        <p:nvPr/>
      </p:nvGrpSpPr>
      <p:grpSpPr>
        <a:xfrm>
          <a:off x="0" y="0"/>
          <a:ext cx="0" cy="0"/>
          <a:chOff x="0" y="0"/>
          <a:chExt cx="0" cy="0"/>
        </a:xfrm>
      </p:grpSpPr>
      <p:pic>
        <p:nvPicPr>
          <p:cNvPr id="22" name="Picture 21">
            <a:extLst>
              <a:ext uri="{FF2B5EF4-FFF2-40B4-BE49-F238E27FC236}">
                <a16:creationId xmlns:a16="http://schemas.microsoft.com/office/drawing/2014/main" id="{1AD1B3C2-3302-41D1-B425-8EAEA9E00E54}"/>
              </a:ext>
            </a:extLst>
          </p:cNvPr>
          <p:cNvPicPr>
            <a:picLocks noChangeAspect="1"/>
          </p:cNvPicPr>
          <p:nvPr/>
        </p:nvPicPr>
        <p:blipFill>
          <a:blip r:embed="rId3"/>
          <a:stretch>
            <a:fillRect/>
          </a:stretch>
        </p:blipFill>
        <p:spPr>
          <a:xfrm>
            <a:off x="1121316" y="1972806"/>
            <a:ext cx="4172429" cy="4234396"/>
          </a:xfrm>
          <a:prstGeom prst="rect">
            <a:avLst/>
          </a:prstGeom>
        </p:spPr>
      </p:pic>
      <p:sp>
        <p:nvSpPr>
          <p:cNvPr id="523" name="Shape 523"/>
          <p:cNvSpPr txBox="1">
            <a:spLocks noGrp="1"/>
          </p:cNvSpPr>
          <p:nvPr>
            <p:ph type="body" idx="1"/>
          </p:nvPr>
        </p:nvSpPr>
        <p:spPr>
          <a:xfrm>
            <a:off x="912304" y="642995"/>
            <a:ext cx="10818779" cy="442391"/>
          </a:xfrm>
          <a:prstGeom prst="rect">
            <a:avLst/>
          </a:prstGeom>
          <a:noFill/>
          <a:ln>
            <a:noFill/>
          </a:ln>
        </p:spPr>
        <p:txBody>
          <a:bodyPr vert="horz" lIns="0" tIns="0" rIns="0" bIns="0" rtlCol="0" anchor="t" anchorCtr="0">
            <a:noAutofit/>
          </a:bodyPr>
          <a:lstStyle/>
          <a:p>
            <a:pPr>
              <a:buSzPct val="25000"/>
            </a:pPr>
            <a:r>
              <a:rPr lang="en-US" b="1" i="1" dirty="0">
                <a:latin typeface="+mj-lt"/>
                <a:ea typeface="Oswald"/>
                <a:cs typeface="Oswald"/>
                <a:sym typeface="Oswald"/>
              </a:rPr>
              <a:t>How do we visualize a LEFT JOIN?</a:t>
            </a:r>
            <a:endParaRPr lang="en" b="1" i="1" dirty="0">
              <a:latin typeface="+mj-lt"/>
              <a:ea typeface="Oswald"/>
              <a:cs typeface="Oswald"/>
              <a:sym typeface="Oswald"/>
            </a:endParaRPr>
          </a:p>
        </p:txBody>
      </p:sp>
      <p:sp>
        <p:nvSpPr>
          <p:cNvPr id="13" name="Rectangle 12">
            <a:extLst>
              <a:ext uri="{FF2B5EF4-FFF2-40B4-BE49-F238E27FC236}">
                <a16:creationId xmlns:a16="http://schemas.microsoft.com/office/drawing/2014/main" id="{D11262A2-7E92-4A2E-9A71-3455F5DCFBDB}"/>
              </a:ext>
            </a:extLst>
          </p:cNvPr>
          <p:cNvSpPr/>
          <p:nvPr/>
        </p:nvSpPr>
        <p:spPr>
          <a:xfrm>
            <a:off x="3805223" y="2705823"/>
            <a:ext cx="740971" cy="2655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mj-lt"/>
              </a:rPr>
              <a:t>4</a:t>
            </a:r>
          </a:p>
        </p:txBody>
      </p:sp>
      <p:sp>
        <p:nvSpPr>
          <p:cNvPr id="14" name="Rectangle 13">
            <a:extLst>
              <a:ext uri="{FF2B5EF4-FFF2-40B4-BE49-F238E27FC236}">
                <a16:creationId xmlns:a16="http://schemas.microsoft.com/office/drawing/2014/main" id="{E71974BD-918F-40B6-A7FA-3EC250520374}"/>
              </a:ext>
            </a:extLst>
          </p:cNvPr>
          <p:cNvSpPr/>
          <p:nvPr/>
        </p:nvSpPr>
        <p:spPr>
          <a:xfrm>
            <a:off x="2684808" y="2868112"/>
            <a:ext cx="740971" cy="382667"/>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mj-lt"/>
              </a:rPr>
              <a:t>1</a:t>
            </a:r>
          </a:p>
        </p:txBody>
      </p:sp>
      <p:sp>
        <p:nvSpPr>
          <p:cNvPr id="15" name="Rectangle 14">
            <a:extLst>
              <a:ext uri="{FF2B5EF4-FFF2-40B4-BE49-F238E27FC236}">
                <a16:creationId xmlns:a16="http://schemas.microsoft.com/office/drawing/2014/main" id="{2AE97FAC-C159-407F-A79D-C6F09224573A}"/>
              </a:ext>
            </a:extLst>
          </p:cNvPr>
          <p:cNvSpPr/>
          <p:nvPr/>
        </p:nvSpPr>
        <p:spPr>
          <a:xfrm>
            <a:off x="1436663" y="2793931"/>
            <a:ext cx="921515" cy="26551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mj-lt"/>
              </a:rPr>
              <a:t>NULL</a:t>
            </a:r>
          </a:p>
        </p:txBody>
      </p:sp>
      <p:sp>
        <p:nvSpPr>
          <p:cNvPr id="16" name="Rectangle 15">
            <a:extLst>
              <a:ext uri="{FF2B5EF4-FFF2-40B4-BE49-F238E27FC236}">
                <a16:creationId xmlns:a16="http://schemas.microsoft.com/office/drawing/2014/main" id="{FF452E1B-B9BD-49FE-88D1-A2D6001595A8}"/>
              </a:ext>
            </a:extLst>
          </p:cNvPr>
          <p:cNvSpPr/>
          <p:nvPr/>
        </p:nvSpPr>
        <p:spPr>
          <a:xfrm>
            <a:off x="2684808" y="3480520"/>
            <a:ext cx="740971" cy="382667"/>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mj-lt"/>
              </a:rPr>
              <a:t>2</a:t>
            </a:r>
          </a:p>
        </p:txBody>
      </p:sp>
      <p:pic>
        <p:nvPicPr>
          <p:cNvPr id="17" name="Picture 16">
            <a:extLst>
              <a:ext uri="{FF2B5EF4-FFF2-40B4-BE49-F238E27FC236}">
                <a16:creationId xmlns:a16="http://schemas.microsoft.com/office/drawing/2014/main" id="{AE056D52-7A64-473E-9120-AB1E01C771FF}"/>
              </a:ext>
            </a:extLst>
          </p:cNvPr>
          <p:cNvPicPr>
            <a:picLocks noChangeAspect="1"/>
          </p:cNvPicPr>
          <p:nvPr/>
        </p:nvPicPr>
        <p:blipFill>
          <a:blip r:embed="rId4"/>
          <a:stretch>
            <a:fillRect/>
          </a:stretch>
        </p:blipFill>
        <p:spPr>
          <a:xfrm>
            <a:off x="5713026" y="1879209"/>
            <a:ext cx="5958229" cy="2360472"/>
          </a:xfrm>
          <a:prstGeom prst="rect">
            <a:avLst/>
          </a:prstGeom>
        </p:spPr>
      </p:pic>
      <p:sp>
        <p:nvSpPr>
          <p:cNvPr id="2" name="TextBox 1">
            <a:extLst>
              <a:ext uri="{FF2B5EF4-FFF2-40B4-BE49-F238E27FC236}">
                <a16:creationId xmlns:a16="http://schemas.microsoft.com/office/drawing/2014/main" id="{454C365C-F66D-4971-B729-1249C2B4622F}"/>
              </a:ext>
            </a:extLst>
          </p:cNvPr>
          <p:cNvSpPr txBox="1"/>
          <p:nvPr/>
        </p:nvSpPr>
        <p:spPr>
          <a:xfrm>
            <a:off x="1018604" y="6062246"/>
            <a:ext cx="4003040" cy="707694"/>
          </a:xfrm>
          <a:prstGeom prst="rect">
            <a:avLst/>
          </a:prstGeom>
          <a:solidFill>
            <a:schemeClr val="tx1"/>
          </a:solidFill>
        </p:spPr>
        <p:txBody>
          <a:bodyPr wrap="square" rtlCol="0">
            <a:spAutoFit/>
          </a:bodyPr>
          <a:lstStyle/>
          <a:p>
            <a:pPr algn="ctr"/>
            <a:r>
              <a:rPr lang="en-US" sz="1333" b="1" dirty="0">
                <a:solidFill>
                  <a:srgbClr val="FF0000"/>
                </a:solidFill>
                <a:latin typeface="+mj-lt"/>
              </a:rPr>
              <a:t>LEFT JOIN </a:t>
            </a:r>
            <a:r>
              <a:rPr lang="en-US" sz="1333" b="1" dirty="0">
                <a:solidFill>
                  <a:srgbClr val="FF0000"/>
                </a:solidFill>
                <a:latin typeface="+mj-lt"/>
                <a:sym typeface="Wingdings" panose="05000000000000000000" pitchFamily="2" charset="2"/>
              </a:rPr>
              <a:t> </a:t>
            </a:r>
            <a:r>
              <a:rPr lang="en-US" sz="1333" b="1" dirty="0">
                <a:solidFill>
                  <a:srgbClr val="FF0000"/>
                </a:solidFill>
                <a:latin typeface="+mj-lt"/>
              </a:rPr>
              <a:t>EVERYTHING THAT’s in Table A regardless of whether it’s in Table B</a:t>
            </a:r>
          </a:p>
        </p:txBody>
      </p:sp>
      <p:sp>
        <p:nvSpPr>
          <p:cNvPr id="11" name="TextBox 10">
            <a:extLst>
              <a:ext uri="{FF2B5EF4-FFF2-40B4-BE49-F238E27FC236}">
                <a16:creationId xmlns:a16="http://schemas.microsoft.com/office/drawing/2014/main" id="{DA46B9AA-6241-4E47-B0C0-CD493F1AC2C2}"/>
              </a:ext>
            </a:extLst>
          </p:cNvPr>
          <p:cNvSpPr txBox="1"/>
          <p:nvPr/>
        </p:nvSpPr>
        <p:spPr>
          <a:xfrm>
            <a:off x="3404802" y="1694845"/>
            <a:ext cx="1913681" cy="461665"/>
          </a:xfrm>
          <a:prstGeom prst="rect">
            <a:avLst/>
          </a:prstGeom>
          <a:noFill/>
        </p:spPr>
        <p:txBody>
          <a:bodyPr wrap="square" rtlCol="0">
            <a:spAutoFit/>
          </a:bodyPr>
          <a:lstStyle/>
          <a:p>
            <a:pPr algn="ctr"/>
            <a:r>
              <a:rPr lang="en-US" sz="2400" b="1" dirty="0">
                <a:latin typeface="+mj-lt"/>
              </a:rPr>
              <a:t>CUSTOMERS</a:t>
            </a:r>
          </a:p>
        </p:txBody>
      </p:sp>
      <p:sp>
        <p:nvSpPr>
          <p:cNvPr id="18" name="TextBox 17">
            <a:extLst>
              <a:ext uri="{FF2B5EF4-FFF2-40B4-BE49-F238E27FC236}">
                <a16:creationId xmlns:a16="http://schemas.microsoft.com/office/drawing/2014/main" id="{75F4E314-0A81-4704-88B2-9BEC24B08BB3}"/>
              </a:ext>
            </a:extLst>
          </p:cNvPr>
          <p:cNvSpPr txBox="1"/>
          <p:nvPr/>
        </p:nvSpPr>
        <p:spPr>
          <a:xfrm>
            <a:off x="771128" y="1694845"/>
            <a:ext cx="1913681" cy="461665"/>
          </a:xfrm>
          <a:prstGeom prst="rect">
            <a:avLst/>
          </a:prstGeom>
          <a:noFill/>
        </p:spPr>
        <p:txBody>
          <a:bodyPr wrap="square" rtlCol="0">
            <a:spAutoFit/>
          </a:bodyPr>
          <a:lstStyle/>
          <a:p>
            <a:pPr algn="ctr"/>
            <a:r>
              <a:rPr lang="en-US" sz="2400" b="1" dirty="0">
                <a:latin typeface="+mj-lt"/>
              </a:rPr>
              <a:t>ORDERS</a:t>
            </a:r>
          </a:p>
        </p:txBody>
      </p:sp>
      <p:sp>
        <p:nvSpPr>
          <p:cNvPr id="20" name="Rectangle 19">
            <a:extLst>
              <a:ext uri="{FF2B5EF4-FFF2-40B4-BE49-F238E27FC236}">
                <a16:creationId xmlns:a16="http://schemas.microsoft.com/office/drawing/2014/main" id="{15D841A9-8763-4D8A-AAAE-11B85B42D2AE}"/>
              </a:ext>
            </a:extLst>
          </p:cNvPr>
          <p:cNvSpPr/>
          <p:nvPr/>
        </p:nvSpPr>
        <p:spPr>
          <a:xfrm>
            <a:off x="1617207" y="4083060"/>
            <a:ext cx="740971" cy="265515"/>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mj-lt"/>
              </a:rPr>
              <a:t>8</a:t>
            </a:r>
          </a:p>
        </p:txBody>
      </p:sp>
      <p:sp>
        <p:nvSpPr>
          <p:cNvPr id="21" name="Rectangle 20">
            <a:extLst>
              <a:ext uri="{FF2B5EF4-FFF2-40B4-BE49-F238E27FC236}">
                <a16:creationId xmlns:a16="http://schemas.microsoft.com/office/drawing/2014/main" id="{DED23BD3-584C-4E9E-BC12-DBEE56ED7D9C}"/>
              </a:ext>
            </a:extLst>
          </p:cNvPr>
          <p:cNvSpPr/>
          <p:nvPr/>
        </p:nvSpPr>
        <p:spPr>
          <a:xfrm>
            <a:off x="3805223" y="4052687"/>
            <a:ext cx="740971" cy="2655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mj-lt"/>
              </a:rPr>
              <a:t>3</a:t>
            </a:r>
          </a:p>
        </p:txBody>
      </p:sp>
      <p:pic>
        <p:nvPicPr>
          <p:cNvPr id="3" name="Picture 2">
            <a:extLst>
              <a:ext uri="{FF2B5EF4-FFF2-40B4-BE49-F238E27FC236}">
                <a16:creationId xmlns:a16="http://schemas.microsoft.com/office/drawing/2014/main" id="{AA634E55-4561-4137-8ED4-AA2FE6030D51}"/>
              </a:ext>
            </a:extLst>
          </p:cNvPr>
          <p:cNvPicPr>
            <a:picLocks noChangeAspect="1"/>
          </p:cNvPicPr>
          <p:nvPr/>
        </p:nvPicPr>
        <p:blipFill>
          <a:blip r:embed="rId5"/>
          <a:stretch>
            <a:fillRect/>
          </a:stretch>
        </p:blipFill>
        <p:spPr>
          <a:xfrm>
            <a:off x="6671785" y="4423123"/>
            <a:ext cx="4003040" cy="2210076"/>
          </a:xfrm>
          <a:prstGeom prst="rect">
            <a:avLst/>
          </a:prstGeom>
        </p:spPr>
      </p:pic>
    </p:spTree>
    <p:extLst>
      <p:ext uri="{BB962C8B-B14F-4D97-AF65-F5344CB8AC3E}">
        <p14:creationId xmlns:p14="http://schemas.microsoft.com/office/powerpoint/2010/main" val="2684634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20" grpId="0" animBg="1"/>
      <p:bldP spid="21"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521"/>
        <p:cNvGrpSpPr/>
        <p:nvPr/>
      </p:nvGrpSpPr>
      <p:grpSpPr>
        <a:xfrm>
          <a:off x="0" y="0"/>
          <a:ext cx="0" cy="0"/>
          <a:chOff x="0" y="0"/>
          <a:chExt cx="0" cy="0"/>
        </a:xfrm>
      </p:grpSpPr>
      <p:sp>
        <p:nvSpPr>
          <p:cNvPr id="523" name="Shape 523"/>
          <p:cNvSpPr txBox="1">
            <a:spLocks noGrp="1"/>
          </p:cNvSpPr>
          <p:nvPr>
            <p:ph type="body" idx="1"/>
          </p:nvPr>
        </p:nvSpPr>
        <p:spPr>
          <a:xfrm>
            <a:off x="912304" y="642995"/>
            <a:ext cx="10818779" cy="442391"/>
          </a:xfrm>
          <a:prstGeom prst="rect">
            <a:avLst/>
          </a:prstGeom>
          <a:noFill/>
          <a:ln>
            <a:noFill/>
          </a:ln>
        </p:spPr>
        <p:txBody>
          <a:bodyPr vert="horz" lIns="0" tIns="0" rIns="0" bIns="0" rtlCol="0" anchor="t" anchorCtr="0">
            <a:noAutofit/>
          </a:bodyPr>
          <a:lstStyle/>
          <a:p>
            <a:pPr>
              <a:buSzPct val="25000"/>
            </a:pPr>
            <a:r>
              <a:rPr lang="en-US" b="1" i="1" dirty="0">
                <a:latin typeface="+mj-lt"/>
                <a:ea typeface="Oswald"/>
                <a:cs typeface="Oswald"/>
                <a:sym typeface="Oswald"/>
              </a:rPr>
              <a:t>What are the other types of JOINs?</a:t>
            </a:r>
            <a:endParaRPr lang="en" b="1" i="1" dirty="0">
              <a:latin typeface="+mj-lt"/>
              <a:ea typeface="Oswald"/>
              <a:cs typeface="Oswald"/>
              <a:sym typeface="Oswald"/>
            </a:endParaRPr>
          </a:p>
        </p:txBody>
      </p:sp>
      <p:pic>
        <p:nvPicPr>
          <p:cNvPr id="4" name="Picture 3">
            <a:extLst>
              <a:ext uri="{FF2B5EF4-FFF2-40B4-BE49-F238E27FC236}">
                <a16:creationId xmlns:a16="http://schemas.microsoft.com/office/drawing/2014/main" id="{B028DB7C-0B74-4962-B655-A414609BD6AE}"/>
              </a:ext>
            </a:extLst>
          </p:cNvPr>
          <p:cNvPicPr>
            <a:picLocks noChangeAspect="1"/>
          </p:cNvPicPr>
          <p:nvPr/>
        </p:nvPicPr>
        <p:blipFill>
          <a:blip r:embed="rId3"/>
          <a:stretch>
            <a:fillRect/>
          </a:stretch>
        </p:blipFill>
        <p:spPr>
          <a:xfrm>
            <a:off x="2568891" y="1307229"/>
            <a:ext cx="6685642" cy="5259142"/>
          </a:xfrm>
          <a:prstGeom prst="rect">
            <a:avLst/>
          </a:prstGeom>
        </p:spPr>
      </p:pic>
    </p:spTree>
    <p:extLst>
      <p:ext uri="{BB962C8B-B14F-4D97-AF65-F5344CB8AC3E}">
        <p14:creationId xmlns:p14="http://schemas.microsoft.com/office/powerpoint/2010/main" val="1743191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521"/>
        <p:cNvGrpSpPr/>
        <p:nvPr/>
      </p:nvGrpSpPr>
      <p:grpSpPr>
        <a:xfrm>
          <a:off x="0" y="0"/>
          <a:ext cx="0" cy="0"/>
          <a:chOff x="0" y="0"/>
          <a:chExt cx="0" cy="0"/>
        </a:xfrm>
      </p:grpSpPr>
      <p:sp>
        <p:nvSpPr>
          <p:cNvPr id="523" name="Shape 523"/>
          <p:cNvSpPr txBox="1">
            <a:spLocks noGrp="1"/>
          </p:cNvSpPr>
          <p:nvPr>
            <p:ph type="body" idx="1"/>
          </p:nvPr>
        </p:nvSpPr>
        <p:spPr>
          <a:xfrm>
            <a:off x="602901" y="321448"/>
            <a:ext cx="10818779" cy="442391"/>
          </a:xfrm>
          <a:prstGeom prst="rect">
            <a:avLst/>
          </a:prstGeom>
          <a:noFill/>
          <a:ln>
            <a:noFill/>
          </a:ln>
        </p:spPr>
        <p:txBody>
          <a:bodyPr vert="horz" lIns="0" tIns="0" rIns="0" bIns="0" rtlCol="0" anchor="t" anchorCtr="0">
            <a:noAutofit/>
          </a:bodyPr>
          <a:lstStyle/>
          <a:p>
            <a:pPr>
              <a:buSzPct val="25000"/>
            </a:pPr>
            <a:r>
              <a:rPr lang="en-US" b="1" i="1" dirty="0">
                <a:latin typeface="+mj-lt"/>
                <a:ea typeface="Oswald"/>
                <a:cs typeface="Oswald"/>
                <a:sym typeface="Oswald"/>
              </a:rPr>
              <a:t>Group Activity: Which JOIN do I use? (20 min)</a:t>
            </a:r>
            <a:endParaRPr lang="en" b="1" i="1" dirty="0">
              <a:latin typeface="+mj-lt"/>
              <a:ea typeface="Oswald"/>
              <a:cs typeface="Oswald"/>
              <a:sym typeface="Oswald"/>
            </a:endParaRPr>
          </a:p>
        </p:txBody>
      </p:sp>
      <p:sp>
        <p:nvSpPr>
          <p:cNvPr id="11" name="TextBox 10">
            <a:extLst>
              <a:ext uri="{FF2B5EF4-FFF2-40B4-BE49-F238E27FC236}">
                <a16:creationId xmlns:a16="http://schemas.microsoft.com/office/drawing/2014/main" id="{1FF42835-98F1-46DC-939F-4278C89317B8}"/>
              </a:ext>
            </a:extLst>
          </p:cNvPr>
          <p:cNvSpPr txBox="1"/>
          <p:nvPr/>
        </p:nvSpPr>
        <p:spPr>
          <a:xfrm>
            <a:off x="6454442" y="1965552"/>
            <a:ext cx="5214644" cy="4550389"/>
          </a:xfrm>
          <a:prstGeom prst="rect">
            <a:avLst/>
          </a:prstGeom>
          <a:ln w="57150">
            <a:prstDash val="sysDash"/>
          </a:ln>
        </p:spPr>
        <p:style>
          <a:lnRef idx="2">
            <a:schemeClr val="accent6"/>
          </a:lnRef>
          <a:fillRef idx="1">
            <a:schemeClr val="lt1"/>
          </a:fillRef>
          <a:effectRef idx="0">
            <a:schemeClr val="accent6"/>
          </a:effectRef>
          <a:fontRef idx="minor">
            <a:schemeClr val="dk1"/>
          </a:fontRef>
        </p:style>
        <p:txBody>
          <a:bodyPr wrap="square" rtlCol="0">
            <a:noAutofit/>
          </a:bodyPr>
          <a:lstStyle/>
          <a:p>
            <a:pPr>
              <a:spcAft>
                <a:spcPts val="600"/>
              </a:spcAft>
            </a:pPr>
            <a:endParaRPr lang="en-US" b="1" i="1" dirty="0">
              <a:solidFill>
                <a:srgbClr val="69747C"/>
              </a:solidFill>
              <a:latin typeface="+mj-lt"/>
              <a:cs typeface="Arial" panose="020B0604020202020204" pitchFamily="34" charset="0"/>
            </a:endParaRPr>
          </a:p>
          <a:p>
            <a:pPr>
              <a:spcAft>
                <a:spcPts val="600"/>
              </a:spcAft>
            </a:pPr>
            <a:r>
              <a:rPr lang="en-US" b="1" i="1" dirty="0">
                <a:solidFill>
                  <a:srgbClr val="69747C"/>
                </a:solidFill>
                <a:latin typeface="+mj-lt"/>
                <a:cs typeface="Arial" panose="020B0604020202020204" pitchFamily="34" charset="0"/>
              </a:rPr>
              <a:t>Step 1: Make a joined table of </a:t>
            </a:r>
            <a:r>
              <a:rPr lang="en-US" b="1" i="1" dirty="0" err="1">
                <a:solidFill>
                  <a:srgbClr val="69747C"/>
                </a:solidFill>
                <a:latin typeface="+mj-lt"/>
                <a:cs typeface="Arial" panose="020B0604020202020204" pitchFamily="34" charset="0"/>
              </a:rPr>
              <a:t>order_id</a:t>
            </a:r>
            <a:r>
              <a:rPr lang="en-US" b="1" i="1" dirty="0">
                <a:solidFill>
                  <a:srgbClr val="69747C"/>
                </a:solidFill>
                <a:latin typeface="+mj-lt"/>
                <a:cs typeface="Arial" panose="020B0604020202020204" pitchFamily="34" charset="0"/>
              </a:rPr>
              <a:t>, </a:t>
            </a:r>
            <a:r>
              <a:rPr lang="en-US" b="1" i="1" dirty="0" err="1">
                <a:solidFill>
                  <a:srgbClr val="69747C"/>
                </a:solidFill>
                <a:latin typeface="+mj-lt"/>
                <a:cs typeface="Arial" panose="020B0604020202020204" pitchFamily="34" charset="0"/>
              </a:rPr>
              <a:t>cust_id</a:t>
            </a:r>
            <a:r>
              <a:rPr lang="en-US" b="1" i="1" dirty="0">
                <a:solidFill>
                  <a:srgbClr val="69747C"/>
                </a:solidFill>
                <a:latin typeface="+mj-lt"/>
                <a:cs typeface="Arial" panose="020B0604020202020204" pitchFamily="34" charset="0"/>
              </a:rPr>
              <a:t>, and state. Draw circles to help you.</a:t>
            </a:r>
          </a:p>
          <a:p>
            <a:pPr>
              <a:spcAft>
                <a:spcPts val="600"/>
              </a:spcAft>
            </a:pPr>
            <a:endParaRPr lang="en-US" b="1" i="1" dirty="0">
              <a:solidFill>
                <a:srgbClr val="69747C"/>
              </a:solidFill>
              <a:latin typeface="+mj-lt"/>
              <a:cs typeface="Arial" panose="020B0604020202020204" pitchFamily="34" charset="0"/>
            </a:endParaRPr>
          </a:p>
          <a:p>
            <a:pPr>
              <a:spcAft>
                <a:spcPts val="600"/>
              </a:spcAft>
            </a:pPr>
            <a:r>
              <a:rPr lang="en-US" b="1" i="1" dirty="0">
                <a:solidFill>
                  <a:srgbClr val="69747C"/>
                </a:solidFill>
                <a:latin typeface="+mj-lt"/>
                <a:cs typeface="Arial" panose="020B0604020202020204" pitchFamily="34" charset="0"/>
              </a:rPr>
              <a:t>Step 2: Make a table of the count of orders and customers in each state. Remember, don’t count NULL customer or order IDS.</a:t>
            </a:r>
          </a:p>
          <a:p>
            <a:pPr>
              <a:spcAft>
                <a:spcPts val="600"/>
              </a:spcAft>
            </a:pPr>
            <a:endParaRPr lang="en-US" b="1" i="1" dirty="0">
              <a:solidFill>
                <a:srgbClr val="69747C"/>
              </a:solidFill>
              <a:latin typeface="+mj-lt"/>
              <a:cs typeface="Arial" panose="020B0604020202020204" pitchFamily="34" charset="0"/>
            </a:endParaRPr>
          </a:p>
          <a:p>
            <a:pPr>
              <a:spcAft>
                <a:spcPts val="600"/>
              </a:spcAft>
            </a:pPr>
            <a:r>
              <a:rPr lang="en-US" b="1" i="1" dirty="0">
                <a:solidFill>
                  <a:srgbClr val="69747C"/>
                </a:solidFill>
                <a:latin typeface="+mj-lt"/>
                <a:cs typeface="Arial" panose="020B0604020202020204" pitchFamily="34" charset="0"/>
              </a:rPr>
              <a:t>Step 3: Tell us the total order and customer count overall.</a:t>
            </a:r>
            <a:endParaRPr lang="en-US" i="1" dirty="0">
              <a:solidFill>
                <a:srgbClr val="69747C"/>
              </a:solidFill>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D6EEE92B-7FAC-44C1-A39C-7026F8C5CC92}"/>
              </a:ext>
            </a:extLst>
          </p:cNvPr>
          <p:cNvPicPr>
            <a:picLocks noChangeAspect="1"/>
          </p:cNvPicPr>
          <p:nvPr/>
        </p:nvPicPr>
        <p:blipFill>
          <a:blip r:embed="rId3"/>
          <a:stretch>
            <a:fillRect/>
          </a:stretch>
        </p:blipFill>
        <p:spPr>
          <a:xfrm>
            <a:off x="165328" y="3572187"/>
            <a:ext cx="1804150" cy="2008383"/>
          </a:xfrm>
          <a:prstGeom prst="rect">
            <a:avLst/>
          </a:prstGeom>
        </p:spPr>
      </p:pic>
      <p:pic>
        <p:nvPicPr>
          <p:cNvPr id="16" name="Picture 15">
            <a:extLst>
              <a:ext uri="{FF2B5EF4-FFF2-40B4-BE49-F238E27FC236}">
                <a16:creationId xmlns:a16="http://schemas.microsoft.com/office/drawing/2014/main" id="{C4008E31-1E72-4308-92EB-A0BE96422A80}"/>
              </a:ext>
            </a:extLst>
          </p:cNvPr>
          <p:cNvPicPr>
            <a:picLocks noChangeAspect="1"/>
          </p:cNvPicPr>
          <p:nvPr/>
        </p:nvPicPr>
        <p:blipFill rotWithShape="1">
          <a:blip r:embed="rId4"/>
          <a:srcRect r="71166" b="71834"/>
          <a:stretch/>
        </p:blipFill>
        <p:spPr>
          <a:xfrm>
            <a:off x="2451404" y="2002362"/>
            <a:ext cx="1430540" cy="1099251"/>
          </a:xfrm>
          <a:prstGeom prst="rect">
            <a:avLst/>
          </a:prstGeom>
        </p:spPr>
      </p:pic>
      <p:pic>
        <p:nvPicPr>
          <p:cNvPr id="17" name="Picture 16">
            <a:extLst>
              <a:ext uri="{FF2B5EF4-FFF2-40B4-BE49-F238E27FC236}">
                <a16:creationId xmlns:a16="http://schemas.microsoft.com/office/drawing/2014/main" id="{C20E3E4D-86CC-4306-A730-7ED52EBD9E6A}"/>
              </a:ext>
            </a:extLst>
          </p:cNvPr>
          <p:cNvPicPr>
            <a:picLocks noChangeAspect="1"/>
          </p:cNvPicPr>
          <p:nvPr/>
        </p:nvPicPr>
        <p:blipFill rotWithShape="1">
          <a:blip r:embed="rId4"/>
          <a:srcRect l="36424" t="24056" r="35545" b="51373"/>
          <a:stretch/>
        </p:blipFill>
        <p:spPr>
          <a:xfrm>
            <a:off x="2432553" y="1081278"/>
            <a:ext cx="1375667" cy="948571"/>
          </a:xfrm>
          <a:prstGeom prst="rect">
            <a:avLst/>
          </a:prstGeom>
        </p:spPr>
      </p:pic>
      <p:pic>
        <p:nvPicPr>
          <p:cNvPr id="18" name="Picture 17">
            <a:extLst>
              <a:ext uri="{FF2B5EF4-FFF2-40B4-BE49-F238E27FC236}">
                <a16:creationId xmlns:a16="http://schemas.microsoft.com/office/drawing/2014/main" id="{D0126754-A077-4215-B582-2DE0789C72A2}"/>
              </a:ext>
            </a:extLst>
          </p:cNvPr>
          <p:cNvPicPr>
            <a:picLocks noChangeAspect="1"/>
          </p:cNvPicPr>
          <p:nvPr/>
        </p:nvPicPr>
        <p:blipFill rotWithShape="1">
          <a:blip r:embed="rId4"/>
          <a:srcRect l="21358" t="69243" r="50650"/>
          <a:stretch/>
        </p:blipFill>
        <p:spPr>
          <a:xfrm>
            <a:off x="2451404" y="3313878"/>
            <a:ext cx="1239473" cy="1071305"/>
          </a:xfrm>
          <a:prstGeom prst="rect">
            <a:avLst/>
          </a:prstGeom>
        </p:spPr>
      </p:pic>
      <p:pic>
        <p:nvPicPr>
          <p:cNvPr id="19" name="Picture 18">
            <a:extLst>
              <a:ext uri="{FF2B5EF4-FFF2-40B4-BE49-F238E27FC236}">
                <a16:creationId xmlns:a16="http://schemas.microsoft.com/office/drawing/2014/main" id="{ACFF3639-9103-45D0-89C5-79CFAC303B6C}"/>
              </a:ext>
            </a:extLst>
          </p:cNvPr>
          <p:cNvPicPr>
            <a:picLocks noChangeAspect="1"/>
          </p:cNvPicPr>
          <p:nvPr/>
        </p:nvPicPr>
        <p:blipFill rotWithShape="1">
          <a:blip r:embed="rId4"/>
          <a:srcRect t="39587" r="72360" b="36376"/>
          <a:stretch/>
        </p:blipFill>
        <p:spPr>
          <a:xfrm>
            <a:off x="2423967" y="4492980"/>
            <a:ext cx="1294346" cy="885444"/>
          </a:xfrm>
          <a:prstGeom prst="rect">
            <a:avLst/>
          </a:prstGeom>
        </p:spPr>
      </p:pic>
      <p:pic>
        <p:nvPicPr>
          <p:cNvPr id="20" name="Picture 19">
            <a:extLst>
              <a:ext uri="{FF2B5EF4-FFF2-40B4-BE49-F238E27FC236}">
                <a16:creationId xmlns:a16="http://schemas.microsoft.com/office/drawing/2014/main" id="{9FFC379E-7DFB-4BE6-A05F-80A01AA36CF2}"/>
              </a:ext>
            </a:extLst>
          </p:cNvPr>
          <p:cNvPicPr>
            <a:picLocks noChangeAspect="1"/>
          </p:cNvPicPr>
          <p:nvPr/>
        </p:nvPicPr>
        <p:blipFill rotWithShape="1">
          <a:blip r:embed="rId5"/>
          <a:srcRect l="50651" t="68478" r="22201" b="6930"/>
          <a:stretch/>
        </p:blipFill>
        <p:spPr>
          <a:xfrm>
            <a:off x="2354374" y="5670539"/>
            <a:ext cx="1363939" cy="971967"/>
          </a:xfrm>
          <a:prstGeom prst="rect">
            <a:avLst/>
          </a:prstGeom>
        </p:spPr>
      </p:pic>
      <p:sp>
        <p:nvSpPr>
          <p:cNvPr id="15" name="TextBox 14">
            <a:extLst>
              <a:ext uri="{FF2B5EF4-FFF2-40B4-BE49-F238E27FC236}">
                <a16:creationId xmlns:a16="http://schemas.microsoft.com/office/drawing/2014/main" id="{C233EEBF-3E05-4B68-9140-8D865C31ADF1}"/>
              </a:ext>
            </a:extLst>
          </p:cNvPr>
          <p:cNvSpPr txBox="1"/>
          <p:nvPr/>
        </p:nvSpPr>
        <p:spPr>
          <a:xfrm>
            <a:off x="3866559" y="1323248"/>
            <a:ext cx="2266437" cy="525729"/>
          </a:xfrm>
          <a:prstGeom prst="rect">
            <a:avLst/>
          </a:prstGeom>
          <a:noFill/>
        </p:spPr>
        <p:txBody>
          <a:bodyPr wrap="square" rtlCol="0">
            <a:noAutofit/>
          </a:bodyPr>
          <a:lstStyle/>
          <a:p>
            <a:pPr algn="ctr">
              <a:spcAft>
                <a:spcPts val="600"/>
              </a:spcAft>
            </a:pPr>
            <a:r>
              <a:rPr lang="en-US" sz="2800" b="1" dirty="0">
                <a:latin typeface="+mj-lt"/>
                <a:cs typeface="Arial" panose="020B0604020202020204" pitchFamily="34" charset="0"/>
              </a:rPr>
              <a:t>GROUP 1</a:t>
            </a:r>
          </a:p>
        </p:txBody>
      </p:sp>
      <p:sp>
        <p:nvSpPr>
          <p:cNvPr id="28" name="TextBox 27">
            <a:extLst>
              <a:ext uri="{FF2B5EF4-FFF2-40B4-BE49-F238E27FC236}">
                <a16:creationId xmlns:a16="http://schemas.microsoft.com/office/drawing/2014/main" id="{F945CEA9-F222-49F5-9C4B-E9FD90F7AB82}"/>
              </a:ext>
            </a:extLst>
          </p:cNvPr>
          <p:cNvSpPr txBox="1"/>
          <p:nvPr/>
        </p:nvSpPr>
        <p:spPr>
          <a:xfrm>
            <a:off x="3917506" y="2444258"/>
            <a:ext cx="2266437" cy="525729"/>
          </a:xfrm>
          <a:prstGeom prst="rect">
            <a:avLst/>
          </a:prstGeom>
          <a:noFill/>
        </p:spPr>
        <p:txBody>
          <a:bodyPr wrap="square" rtlCol="0">
            <a:noAutofit/>
          </a:bodyPr>
          <a:lstStyle/>
          <a:p>
            <a:pPr algn="ctr">
              <a:spcAft>
                <a:spcPts val="600"/>
              </a:spcAft>
            </a:pPr>
            <a:r>
              <a:rPr lang="en-US" sz="2800" b="1" dirty="0">
                <a:latin typeface="+mj-lt"/>
                <a:cs typeface="Arial" panose="020B0604020202020204" pitchFamily="34" charset="0"/>
              </a:rPr>
              <a:t>GROUP 2</a:t>
            </a:r>
          </a:p>
        </p:txBody>
      </p:sp>
      <p:sp>
        <p:nvSpPr>
          <p:cNvPr id="29" name="TextBox 28">
            <a:extLst>
              <a:ext uri="{FF2B5EF4-FFF2-40B4-BE49-F238E27FC236}">
                <a16:creationId xmlns:a16="http://schemas.microsoft.com/office/drawing/2014/main" id="{6C0CD45E-A701-48C3-A036-7813BB540AFD}"/>
              </a:ext>
            </a:extLst>
          </p:cNvPr>
          <p:cNvSpPr txBox="1"/>
          <p:nvPr/>
        </p:nvSpPr>
        <p:spPr>
          <a:xfrm>
            <a:off x="3866558" y="3444097"/>
            <a:ext cx="2266437" cy="525729"/>
          </a:xfrm>
          <a:prstGeom prst="rect">
            <a:avLst/>
          </a:prstGeom>
          <a:noFill/>
        </p:spPr>
        <p:txBody>
          <a:bodyPr wrap="square" rtlCol="0">
            <a:noAutofit/>
          </a:bodyPr>
          <a:lstStyle/>
          <a:p>
            <a:pPr algn="ctr">
              <a:spcAft>
                <a:spcPts val="600"/>
              </a:spcAft>
            </a:pPr>
            <a:r>
              <a:rPr lang="en-US" sz="2800" b="1" dirty="0">
                <a:latin typeface="+mj-lt"/>
                <a:cs typeface="Arial" panose="020B0604020202020204" pitchFamily="34" charset="0"/>
              </a:rPr>
              <a:t>GROUP 3</a:t>
            </a:r>
          </a:p>
        </p:txBody>
      </p:sp>
      <p:sp>
        <p:nvSpPr>
          <p:cNvPr id="30" name="TextBox 29">
            <a:extLst>
              <a:ext uri="{FF2B5EF4-FFF2-40B4-BE49-F238E27FC236}">
                <a16:creationId xmlns:a16="http://schemas.microsoft.com/office/drawing/2014/main" id="{9EE275AF-58CA-4A9D-A73B-EF2D84DA577D}"/>
              </a:ext>
            </a:extLst>
          </p:cNvPr>
          <p:cNvSpPr txBox="1"/>
          <p:nvPr/>
        </p:nvSpPr>
        <p:spPr>
          <a:xfrm>
            <a:off x="3866558" y="4672837"/>
            <a:ext cx="2266437" cy="525729"/>
          </a:xfrm>
          <a:prstGeom prst="rect">
            <a:avLst/>
          </a:prstGeom>
          <a:noFill/>
        </p:spPr>
        <p:txBody>
          <a:bodyPr wrap="square" rtlCol="0">
            <a:noAutofit/>
          </a:bodyPr>
          <a:lstStyle/>
          <a:p>
            <a:pPr algn="ctr">
              <a:spcAft>
                <a:spcPts val="600"/>
              </a:spcAft>
            </a:pPr>
            <a:r>
              <a:rPr lang="en-US" sz="2800" b="1" dirty="0">
                <a:latin typeface="+mj-lt"/>
                <a:cs typeface="Arial" panose="020B0604020202020204" pitchFamily="34" charset="0"/>
              </a:rPr>
              <a:t>GROUP 4</a:t>
            </a:r>
          </a:p>
        </p:txBody>
      </p:sp>
      <p:sp>
        <p:nvSpPr>
          <p:cNvPr id="31" name="TextBox 30">
            <a:extLst>
              <a:ext uri="{FF2B5EF4-FFF2-40B4-BE49-F238E27FC236}">
                <a16:creationId xmlns:a16="http://schemas.microsoft.com/office/drawing/2014/main" id="{BA77E9E9-9C2E-4745-8B65-C980A4BE344C}"/>
              </a:ext>
            </a:extLst>
          </p:cNvPr>
          <p:cNvSpPr txBox="1"/>
          <p:nvPr/>
        </p:nvSpPr>
        <p:spPr>
          <a:xfrm>
            <a:off x="3917506" y="5866487"/>
            <a:ext cx="2266437" cy="525729"/>
          </a:xfrm>
          <a:prstGeom prst="rect">
            <a:avLst/>
          </a:prstGeom>
          <a:noFill/>
        </p:spPr>
        <p:txBody>
          <a:bodyPr wrap="square" rtlCol="0">
            <a:noAutofit/>
          </a:bodyPr>
          <a:lstStyle/>
          <a:p>
            <a:pPr algn="ctr">
              <a:spcAft>
                <a:spcPts val="600"/>
              </a:spcAft>
            </a:pPr>
            <a:r>
              <a:rPr lang="en-US" sz="2800" b="1" dirty="0">
                <a:latin typeface="+mj-lt"/>
                <a:cs typeface="Arial" panose="020B0604020202020204" pitchFamily="34" charset="0"/>
              </a:rPr>
              <a:t>GROUP 5</a:t>
            </a:r>
          </a:p>
        </p:txBody>
      </p:sp>
      <p:sp>
        <p:nvSpPr>
          <p:cNvPr id="2" name="TextBox 1">
            <a:extLst>
              <a:ext uri="{FF2B5EF4-FFF2-40B4-BE49-F238E27FC236}">
                <a16:creationId xmlns:a16="http://schemas.microsoft.com/office/drawing/2014/main" id="{A0C0C662-9BF3-4412-ADA9-7AC2E695E7A1}"/>
              </a:ext>
            </a:extLst>
          </p:cNvPr>
          <p:cNvSpPr txBox="1"/>
          <p:nvPr/>
        </p:nvSpPr>
        <p:spPr>
          <a:xfrm>
            <a:off x="6417134" y="1168312"/>
            <a:ext cx="5285508" cy="608202"/>
          </a:xfrm>
          <a:prstGeom prst="rect">
            <a:avLst/>
          </a:prstGeom>
          <a:noFill/>
        </p:spPr>
        <p:txBody>
          <a:bodyPr wrap="square" rtlCol="0">
            <a:noAutofit/>
          </a:bodyPr>
          <a:lstStyle/>
          <a:p>
            <a:pPr algn="ctr">
              <a:spcAft>
                <a:spcPts val="600"/>
              </a:spcAft>
            </a:pPr>
            <a:r>
              <a:rPr lang="en-US" sz="1500" b="1" dirty="0">
                <a:latin typeface="+mj-lt"/>
                <a:cs typeface="Arial" panose="020B0604020202020204" pitchFamily="34" charset="0"/>
              </a:rPr>
              <a:t>Question: What is the count of customers and orders by state?</a:t>
            </a:r>
          </a:p>
        </p:txBody>
      </p:sp>
      <p:pic>
        <p:nvPicPr>
          <p:cNvPr id="3" name="Picture 2">
            <a:extLst>
              <a:ext uri="{FF2B5EF4-FFF2-40B4-BE49-F238E27FC236}">
                <a16:creationId xmlns:a16="http://schemas.microsoft.com/office/drawing/2014/main" id="{B3347F13-4387-4E31-88B6-15D3717346EA}"/>
              </a:ext>
            </a:extLst>
          </p:cNvPr>
          <p:cNvPicPr>
            <a:picLocks noChangeAspect="1"/>
          </p:cNvPicPr>
          <p:nvPr/>
        </p:nvPicPr>
        <p:blipFill>
          <a:blip r:embed="rId6"/>
          <a:stretch>
            <a:fillRect/>
          </a:stretch>
        </p:blipFill>
        <p:spPr>
          <a:xfrm>
            <a:off x="277228" y="1323248"/>
            <a:ext cx="1692250" cy="1883977"/>
          </a:xfrm>
          <a:prstGeom prst="rect">
            <a:avLst/>
          </a:prstGeom>
        </p:spPr>
      </p:pic>
    </p:spTree>
    <p:extLst>
      <p:ext uri="{BB962C8B-B14F-4D97-AF65-F5344CB8AC3E}">
        <p14:creationId xmlns:p14="http://schemas.microsoft.com/office/powerpoint/2010/main" val="22390955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521"/>
        <p:cNvGrpSpPr/>
        <p:nvPr/>
      </p:nvGrpSpPr>
      <p:grpSpPr>
        <a:xfrm>
          <a:off x="0" y="0"/>
          <a:ext cx="0" cy="0"/>
          <a:chOff x="0" y="0"/>
          <a:chExt cx="0" cy="0"/>
        </a:xfrm>
      </p:grpSpPr>
      <p:sp>
        <p:nvSpPr>
          <p:cNvPr id="523" name="Shape 523"/>
          <p:cNvSpPr txBox="1">
            <a:spLocks noGrp="1"/>
          </p:cNvSpPr>
          <p:nvPr>
            <p:ph type="body" idx="1"/>
          </p:nvPr>
        </p:nvSpPr>
        <p:spPr>
          <a:xfrm>
            <a:off x="656071" y="306375"/>
            <a:ext cx="10818779" cy="442391"/>
          </a:xfrm>
          <a:prstGeom prst="rect">
            <a:avLst/>
          </a:prstGeom>
          <a:noFill/>
          <a:ln>
            <a:noFill/>
          </a:ln>
        </p:spPr>
        <p:txBody>
          <a:bodyPr vert="horz" lIns="0" tIns="0" rIns="0" bIns="0" rtlCol="0" anchor="t" anchorCtr="0">
            <a:noAutofit/>
          </a:bodyPr>
          <a:lstStyle/>
          <a:p>
            <a:pPr>
              <a:buSzPct val="25000"/>
            </a:pPr>
            <a:r>
              <a:rPr lang="en-US" b="1" i="1" dirty="0">
                <a:latin typeface="+mj-lt"/>
                <a:ea typeface="Oswald"/>
                <a:cs typeface="Oswald"/>
                <a:sym typeface="Oswald"/>
              </a:rPr>
              <a:t>Which JOIN do I use? (Most Common Use Cases)</a:t>
            </a:r>
            <a:endParaRPr lang="en" b="1" i="1" dirty="0">
              <a:latin typeface="+mj-lt"/>
              <a:ea typeface="Oswald"/>
              <a:cs typeface="Oswald"/>
              <a:sym typeface="Oswald"/>
            </a:endParaRPr>
          </a:p>
        </p:txBody>
      </p:sp>
      <p:pic>
        <p:nvPicPr>
          <p:cNvPr id="5" name="Picture 4">
            <a:extLst>
              <a:ext uri="{FF2B5EF4-FFF2-40B4-BE49-F238E27FC236}">
                <a16:creationId xmlns:a16="http://schemas.microsoft.com/office/drawing/2014/main" id="{ADE3AE13-B0CB-4B72-BEFE-05ECFA6CDCC4}"/>
              </a:ext>
            </a:extLst>
          </p:cNvPr>
          <p:cNvPicPr>
            <a:picLocks noChangeAspect="1"/>
          </p:cNvPicPr>
          <p:nvPr/>
        </p:nvPicPr>
        <p:blipFill rotWithShape="1">
          <a:blip r:embed="rId3"/>
          <a:srcRect r="71166" b="61614"/>
          <a:stretch/>
        </p:blipFill>
        <p:spPr>
          <a:xfrm>
            <a:off x="4915182" y="3015448"/>
            <a:ext cx="1927746" cy="2018775"/>
          </a:xfrm>
          <a:prstGeom prst="rect">
            <a:avLst/>
          </a:prstGeom>
        </p:spPr>
      </p:pic>
      <p:pic>
        <p:nvPicPr>
          <p:cNvPr id="6" name="Picture 5">
            <a:extLst>
              <a:ext uri="{FF2B5EF4-FFF2-40B4-BE49-F238E27FC236}">
                <a16:creationId xmlns:a16="http://schemas.microsoft.com/office/drawing/2014/main" id="{CBB79956-7C40-4310-9B61-893C27F67056}"/>
              </a:ext>
            </a:extLst>
          </p:cNvPr>
          <p:cNvPicPr>
            <a:picLocks noChangeAspect="1"/>
          </p:cNvPicPr>
          <p:nvPr/>
        </p:nvPicPr>
        <p:blipFill rotWithShape="1">
          <a:blip r:embed="rId3"/>
          <a:srcRect l="36424" t="24056" r="35545" b="38495"/>
          <a:stretch/>
        </p:blipFill>
        <p:spPr>
          <a:xfrm>
            <a:off x="899327" y="3140110"/>
            <a:ext cx="1874018" cy="1969478"/>
          </a:xfrm>
          <a:prstGeom prst="rect">
            <a:avLst/>
          </a:prstGeom>
        </p:spPr>
      </p:pic>
      <p:pic>
        <p:nvPicPr>
          <p:cNvPr id="7" name="Picture 6">
            <a:extLst>
              <a:ext uri="{FF2B5EF4-FFF2-40B4-BE49-F238E27FC236}">
                <a16:creationId xmlns:a16="http://schemas.microsoft.com/office/drawing/2014/main" id="{747B0136-4BA4-460F-B1F1-62C4B17A9FD6}"/>
              </a:ext>
            </a:extLst>
          </p:cNvPr>
          <p:cNvPicPr>
            <a:picLocks noChangeAspect="1"/>
          </p:cNvPicPr>
          <p:nvPr/>
        </p:nvPicPr>
        <p:blipFill rotWithShape="1">
          <a:blip r:embed="rId3"/>
          <a:srcRect l="6290" t="69243" r="50650"/>
          <a:stretch/>
        </p:blipFill>
        <p:spPr>
          <a:xfrm>
            <a:off x="8199455" y="3316070"/>
            <a:ext cx="2878852" cy="1617558"/>
          </a:xfrm>
          <a:prstGeom prst="rect">
            <a:avLst/>
          </a:prstGeom>
        </p:spPr>
      </p:pic>
      <p:sp>
        <p:nvSpPr>
          <p:cNvPr id="3" name="TextBox 2">
            <a:extLst>
              <a:ext uri="{FF2B5EF4-FFF2-40B4-BE49-F238E27FC236}">
                <a16:creationId xmlns:a16="http://schemas.microsoft.com/office/drawing/2014/main" id="{995FEF57-88ED-4DC7-A13D-76CD2F137965}"/>
              </a:ext>
            </a:extLst>
          </p:cNvPr>
          <p:cNvSpPr txBox="1"/>
          <p:nvPr/>
        </p:nvSpPr>
        <p:spPr>
          <a:xfrm>
            <a:off x="602901" y="1984549"/>
            <a:ext cx="2592475" cy="939521"/>
          </a:xfrm>
          <a:prstGeom prst="rect">
            <a:avLst/>
          </a:prstGeom>
          <a:noFill/>
        </p:spPr>
        <p:txBody>
          <a:bodyPr wrap="square" rtlCol="0">
            <a:noAutofit/>
          </a:bodyPr>
          <a:lstStyle/>
          <a:p>
            <a:pPr algn="ctr">
              <a:spcAft>
                <a:spcPts val="600"/>
              </a:spcAft>
            </a:pPr>
            <a:r>
              <a:rPr lang="en-US" sz="3600" b="1" dirty="0">
                <a:solidFill>
                  <a:srgbClr val="69747C"/>
                </a:solidFill>
                <a:latin typeface="+mj-lt"/>
                <a:cs typeface="Arial" panose="020B0604020202020204" pitchFamily="34" charset="0"/>
              </a:rPr>
              <a:t>INNER JOIN</a:t>
            </a:r>
          </a:p>
        </p:txBody>
      </p:sp>
      <p:sp>
        <p:nvSpPr>
          <p:cNvPr id="9" name="TextBox 8">
            <a:extLst>
              <a:ext uri="{FF2B5EF4-FFF2-40B4-BE49-F238E27FC236}">
                <a16:creationId xmlns:a16="http://schemas.microsoft.com/office/drawing/2014/main" id="{C79A24AF-5193-4854-99D3-E942C88DD761}"/>
              </a:ext>
            </a:extLst>
          </p:cNvPr>
          <p:cNvSpPr txBox="1"/>
          <p:nvPr/>
        </p:nvSpPr>
        <p:spPr>
          <a:xfrm>
            <a:off x="4582817" y="1984549"/>
            <a:ext cx="2592475" cy="939521"/>
          </a:xfrm>
          <a:prstGeom prst="rect">
            <a:avLst/>
          </a:prstGeom>
          <a:noFill/>
        </p:spPr>
        <p:txBody>
          <a:bodyPr wrap="square" rtlCol="0">
            <a:noAutofit/>
          </a:bodyPr>
          <a:lstStyle/>
          <a:p>
            <a:pPr algn="ctr">
              <a:spcAft>
                <a:spcPts val="600"/>
              </a:spcAft>
            </a:pPr>
            <a:r>
              <a:rPr lang="en-US" sz="3600" b="1" dirty="0">
                <a:solidFill>
                  <a:srgbClr val="69747C"/>
                </a:solidFill>
                <a:latin typeface="+mj-lt"/>
                <a:cs typeface="Arial" panose="020B0604020202020204" pitchFamily="34" charset="0"/>
              </a:rPr>
              <a:t>LEFT JOIN</a:t>
            </a:r>
          </a:p>
        </p:txBody>
      </p:sp>
      <p:sp>
        <p:nvSpPr>
          <p:cNvPr id="10" name="TextBox 9">
            <a:extLst>
              <a:ext uri="{FF2B5EF4-FFF2-40B4-BE49-F238E27FC236}">
                <a16:creationId xmlns:a16="http://schemas.microsoft.com/office/drawing/2014/main" id="{42C7E7E0-AEA0-46C2-A34A-D4E6D36C2C0D}"/>
              </a:ext>
            </a:extLst>
          </p:cNvPr>
          <p:cNvSpPr txBox="1"/>
          <p:nvPr/>
        </p:nvSpPr>
        <p:spPr>
          <a:xfrm>
            <a:off x="8327504" y="1984549"/>
            <a:ext cx="3182883" cy="939521"/>
          </a:xfrm>
          <a:prstGeom prst="rect">
            <a:avLst/>
          </a:prstGeom>
          <a:noFill/>
        </p:spPr>
        <p:txBody>
          <a:bodyPr wrap="square" rtlCol="0">
            <a:noAutofit/>
          </a:bodyPr>
          <a:lstStyle/>
          <a:p>
            <a:pPr algn="ctr">
              <a:spcAft>
                <a:spcPts val="600"/>
              </a:spcAft>
            </a:pPr>
            <a:r>
              <a:rPr lang="en-US" sz="3600" b="1" dirty="0">
                <a:solidFill>
                  <a:srgbClr val="69747C"/>
                </a:solidFill>
                <a:latin typeface="+mj-lt"/>
                <a:cs typeface="Arial" panose="020B0604020202020204" pitchFamily="34" charset="0"/>
              </a:rPr>
              <a:t>FULL OUTER JOIN</a:t>
            </a:r>
          </a:p>
        </p:txBody>
      </p:sp>
      <p:sp>
        <p:nvSpPr>
          <p:cNvPr id="8" name="TextBox 7">
            <a:extLst>
              <a:ext uri="{FF2B5EF4-FFF2-40B4-BE49-F238E27FC236}">
                <a16:creationId xmlns:a16="http://schemas.microsoft.com/office/drawing/2014/main" id="{C2C5CCE9-8ED5-4E3B-A82F-58EB3A38D56A}"/>
              </a:ext>
            </a:extLst>
          </p:cNvPr>
          <p:cNvSpPr txBox="1"/>
          <p:nvPr/>
        </p:nvSpPr>
        <p:spPr>
          <a:xfrm>
            <a:off x="158284" y="5197952"/>
            <a:ext cx="3264424" cy="435432"/>
          </a:xfrm>
          <a:prstGeom prst="rect">
            <a:avLst/>
          </a:prstGeom>
          <a:noFill/>
        </p:spPr>
        <p:txBody>
          <a:bodyPr wrap="square" rtlCol="0">
            <a:noAutofit/>
          </a:bodyPr>
          <a:lstStyle/>
          <a:p>
            <a:pPr algn="ctr">
              <a:spcAft>
                <a:spcPts val="600"/>
              </a:spcAft>
            </a:pPr>
            <a:r>
              <a:rPr lang="en-US" sz="1200" b="1" dirty="0">
                <a:solidFill>
                  <a:srgbClr val="69747C"/>
                </a:solidFill>
                <a:latin typeface="+mj-lt"/>
                <a:cs typeface="Arial" panose="020B0604020202020204" pitchFamily="34" charset="0"/>
              </a:rPr>
              <a:t>WILL EXCLUDE ALL ORDERS FOR CUSTOMERS THAT AREN’T IN TABLE B</a:t>
            </a:r>
          </a:p>
          <a:p>
            <a:pPr algn="ctr">
              <a:spcAft>
                <a:spcPts val="600"/>
              </a:spcAft>
            </a:pPr>
            <a:r>
              <a:rPr lang="en-US" sz="1200" b="1" i="1" dirty="0">
                <a:solidFill>
                  <a:srgbClr val="FF0000"/>
                </a:solidFill>
                <a:latin typeface="+mj-lt"/>
                <a:cs typeface="Arial" panose="020B0604020202020204" pitchFamily="34" charset="0"/>
              </a:rPr>
              <a:t>Consequence: Order count underreported</a:t>
            </a:r>
          </a:p>
        </p:txBody>
      </p:sp>
      <p:sp>
        <p:nvSpPr>
          <p:cNvPr id="12" name="TextBox 11">
            <a:extLst>
              <a:ext uri="{FF2B5EF4-FFF2-40B4-BE49-F238E27FC236}">
                <a16:creationId xmlns:a16="http://schemas.microsoft.com/office/drawing/2014/main" id="{D203195B-87DB-41B7-9538-93FF5543BC5A}"/>
              </a:ext>
            </a:extLst>
          </p:cNvPr>
          <p:cNvSpPr txBox="1"/>
          <p:nvPr/>
        </p:nvSpPr>
        <p:spPr>
          <a:xfrm>
            <a:off x="4139091" y="5179896"/>
            <a:ext cx="3205469" cy="676591"/>
          </a:xfrm>
          <a:prstGeom prst="rect">
            <a:avLst/>
          </a:prstGeom>
          <a:noFill/>
        </p:spPr>
        <p:txBody>
          <a:bodyPr wrap="square" rtlCol="0">
            <a:noAutofit/>
          </a:bodyPr>
          <a:lstStyle/>
          <a:p>
            <a:pPr algn="ctr">
              <a:spcAft>
                <a:spcPts val="600"/>
              </a:spcAft>
            </a:pPr>
            <a:r>
              <a:rPr lang="en-US" sz="1200" b="1" dirty="0">
                <a:solidFill>
                  <a:srgbClr val="69747C"/>
                </a:solidFill>
                <a:latin typeface="+mj-lt"/>
                <a:cs typeface="Arial" panose="020B0604020202020204" pitchFamily="34" charset="0"/>
              </a:rPr>
              <a:t>WILL INCLUDE ORDERS FOR ALL CUSTOMERS, REGARDLESS OF EXISTENCE IN TABLE B. </a:t>
            </a:r>
          </a:p>
          <a:p>
            <a:pPr algn="ctr">
              <a:spcAft>
                <a:spcPts val="600"/>
              </a:spcAft>
            </a:pPr>
            <a:r>
              <a:rPr lang="en-US" sz="1200" b="1" i="1" dirty="0">
                <a:solidFill>
                  <a:srgbClr val="FF0000"/>
                </a:solidFill>
                <a:latin typeface="+mj-lt"/>
                <a:cs typeface="Arial" panose="020B0604020202020204" pitchFamily="34" charset="0"/>
              </a:rPr>
              <a:t>Consequence: Some orders won’t have a state assigned to them (will appear as NULL for State)</a:t>
            </a:r>
          </a:p>
        </p:txBody>
      </p:sp>
      <p:sp>
        <p:nvSpPr>
          <p:cNvPr id="13" name="TextBox 12">
            <a:extLst>
              <a:ext uri="{FF2B5EF4-FFF2-40B4-BE49-F238E27FC236}">
                <a16:creationId xmlns:a16="http://schemas.microsoft.com/office/drawing/2014/main" id="{83EC7FE5-575A-4E85-B5AE-D819D8ACFF94}"/>
              </a:ext>
            </a:extLst>
          </p:cNvPr>
          <p:cNvSpPr txBox="1"/>
          <p:nvPr/>
        </p:nvSpPr>
        <p:spPr>
          <a:xfrm>
            <a:off x="7801761" y="5179895"/>
            <a:ext cx="3842450" cy="676591"/>
          </a:xfrm>
          <a:prstGeom prst="rect">
            <a:avLst/>
          </a:prstGeom>
          <a:noFill/>
        </p:spPr>
        <p:txBody>
          <a:bodyPr wrap="square" rtlCol="0">
            <a:noAutofit/>
          </a:bodyPr>
          <a:lstStyle/>
          <a:p>
            <a:pPr algn="ctr">
              <a:spcAft>
                <a:spcPts val="600"/>
              </a:spcAft>
            </a:pPr>
            <a:r>
              <a:rPr lang="en-US" sz="1200" b="1" dirty="0">
                <a:solidFill>
                  <a:srgbClr val="69747C"/>
                </a:solidFill>
                <a:latin typeface="+mj-lt"/>
                <a:cs typeface="Arial" panose="020B0604020202020204" pitchFamily="34" charset="0"/>
              </a:rPr>
              <a:t>WILL INCLUDE ALL ORDERS AND CUSTOMERS FROM BOTH TABLES</a:t>
            </a:r>
          </a:p>
          <a:p>
            <a:pPr algn="ctr">
              <a:spcAft>
                <a:spcPts val="600"/>
              </a:spcAft>
            </a:pPr>
            <a:endParaRPr lang="en-US" sz="1200" b="1" i="1" dirty="0">
              <a:solidFill>
                <a:srgbClr val="69747C"/>
              </a:solidFill>
              <a:latin typeface="+mj-lt"/>
              <a:cs typeface="Arial" panose="020B0604020202020204" pitchFamily="34" charset="0"/>
            </a:endParaRPr>
          </a:p>
          <a:p>
            <a:pPr algn="ctr">
              <a:spcAft>
                <a:spcPts val="600"/>
              </a:spcAft>
            </a:pPr>
            <a:r>
              <a:rPr lang="en-US" sz="1200" b="1" i="1" dirty="0">
                <a:solidFill>
                  <a:srgbClr val="FF0000"/>
                </a:solidFill>
                <a:latin typeface="+mj-lt"/>
                <a:cs typeface="Arial" panose="020B0604020202020204" pitchFamily="34" charset="0"/>
              </a:rPr>
              <a:t>Consequence: Some order’s won’t have a state assigned to them, and some customer’s won’t have an order assigned to them.</a:t>
            </a:r>
          </a:p>
        </p:txBody>
      </p:sp>
      <p:sp>
        <p:nvSpPr>
          <p:cNvPr id="11" name="TextBox 10">
            <a:extLst>
              <a:ext uri="{FF2B5EF4-FFF2-40B4-BE49-F238E27FC236}">
                <a16:creationId xmlns:a16="http://schemas.microsoft.com/office/drawing/2014/main" id="{1FF42835-98F1-46DC-939F-4278C89317B8}"/>
              </a:ext>
            </a:extLst>
          </p:cNvPr>
          <p:cNvSpPr txBox="1"/>
          <p:nvPr/>
        </p:nvSpPr>
        <p:spPr>
          <a:xfrm>
            <a:off x="1058443" y="1206390"/>
            <a:ext cx="10233139" cy="452878"/>
          </a:xfrm>
          <a:prstGeom prst="rect">
            <a:avLst/>
          </a:prstGeom>
          <a:ln w="57150">
            <a:prstDash val="sysDash"/>
          </a:ln>
        </p:spPr>
        <p:style>
          <a:lnRef idx="2">
            <a:schemeClr val="accent6"/>
          </a:lnRef>
          <a:fillRef idx="1">
            <a:schemeClr val="lt1"/>
          </a:fillRef>
          <a:effectRef idx="0">
            <a:schemeClr val="accent6"/>
          </a:effectRef>
          <a:fontRef idx="minor">
            <a:schemeClr val="dk1"/>
          </a:fontRef>
        </p:style>
        <p:txBody>
          <a:bodyPr wrap="square" rtlCol="0">
            <a:noAutofit/>
          </a:bodyPr>
          <a:lstStyle/>
          <a:p>
            <a:pPr algn="ctr">
              <a:spcAft>
                <a:spcPts val="600"/>
              </a:spcAft>
            </a:pPr>
            <a:r>
              <a:rPr lang="en-US" sz="2000" b="1" i="1" dirty="0">
                <a:solidFill>
                  <a:srgbClr val="69747C"/>
                </a:solidFill>
                <a:latin typeface="+mj-lt"/>
                <a:cs typeface="Arial" panose="020B0604020202020204" pitchFamily="34" charset="0"/>
              </a:rPr>
              <a:t>“Give me a list of total orders/customers by customer’s state.”</a:t>
            </a:r>
            <a:r>
              <a:rPr lang="en-US" sz="1500" i="1" dirty="0">
                <a:solidFill>
                  <a:srgbClr val="69747C"/>
                </a:solidFill>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8D345BC5-6EA6-4E1C-B8A1-9E1281D607AD}"/>
              </a:ext>
            </a:extLst>
          </p:cNvPr>
          <p:cNvSpPr txBox="1"/>
          <p:nvPr/>
        </p:nvSpPr>
        <p:spPr>
          <a:xfrm>
            <a:off x="5951916" y="3299914"/>
            <a:ext cx="2266437" cy="510988"/>
          </a:xfrm>
          <a:prstGeom prst="rect">
            <a:avLst/>
          </a:prstGeom>
          <a:noFill/>
        </p:spPr>
        <p:txBody>
          <a:bodyPr wrap="square" rtlCol="0">
            <a:noAutofit/>
          </a:bodyPr>
          <a:lstStyle/>
          <a:p>
            <a:pPr algn="ctr">
              <a:spcAft>
                <a:spcPts val="600"/>
              </a:spcAft>
            </a:pPr>
            <a:r>
              <a:rPr lang="en-US" sz="1600" b="1" dirty="0">
                <a:latin typeface="+mj-lt"/>
                <a:cs typeface="Arial" panose="020B0604020202020204" pitchFamily="34" charset="0"/>
              </a:rPr>
              <a:t>GROUP 2</a:t>
            </a:r>
          </a:p>
        </p:txBody>
      </p:sp>
      <p:sp>
        <p:nvSpPr>
          <p:cNvPr id="15" name="TextBox 14">
            <a:extLst>
              <a:ext uri="{FF2B5EF4-FFF2-40B4-BE49-F238E27FC236}">
                <a16:creationId xmlns:a16="http://schemas.microsoft.com/office/drawing/2014/main" id="{C23FE726-45CF-4B05-A67D-6E90007913E2}"/>
              </a:ext>
            </a:extLst>
          </p:cNvPr>
          <p:cNvSpPr txBox="1"/>
          <p:nvPr/>
        </p:nvSpPr>
        <p:spPr>
          <a:xfrm>
            <a:off x="2214557" y="3393271"/>
            <a:ext cx="2266437" cy="510988"/>
          </a:xfrm>
          <a:prstGeom prst="rect">
            <a:avLst/>
          </a:prstGeom>
          <a:noFill/>
        </p:spPr>
        <p:txBody>
          <a:bodyPr wrap="square" rtlCol="0">
            <a:noAutofit/>
          </a:bodyPr>
          <a:lstStyle/>
          <a:p>
            <a:pPr algn="ctr">
              <a:spcAft>
                <a:spcPts val="600"/>
              </a:spcAft>
            </a:pPr>
            <a:r>
              <a:rPr lang="en-US" sz="1600" b="1" dirty="0">
                <a:latin typeface="+mj-lt"/>
                <a:cs typeface="Arial" panose="020B0604020202020204" pitchFamily="34" charset="0"/>
              </a:rPr>
              <a:t>GROUP 1</a:t>
            </a:r>
          </a:p>
        </p:txBody>
      </p:sp>
    </p:spTree>
    <p:extLst>
      <p:ext uri="{BB962C8B-B14F-4D97-AF65-F5344CB8AC3E}">
        <p14:creationId xmlns:p14="http://schemas.microsoft.com/office/powerpoint/2010/main" val="980558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C48AFB7-3BCA-4D4F-A687-A837F77B92C8}"/>
              </a:ext>
            </a:extLst>
          </p:cNvPr>
          <p:cNvSpPr/>
          <p:nvPr/>
        </p:nvSpPr>
        <p:spPr>
          <a:xfrm>
            <a:off x="4217059" y="1615384"/>
            <a:ext cx="1674707" cy="4599621"/>
          </a:xfrm>
          <a:prstGeom prst="rect">
            <a:avLst/>
          </a:prstGeom>
          <a:solidFill>
            <a:srgbClr val="FFFF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a:xfrm>
            <a:off x="447966" y="103333"/>
            <a:ext cx="11237092" cy="1034163"/>
          </a:xfrm>
        </p:spPr>
        <p:txBody>
          <a:bodyPr>
            <a:normAutofit fontScale="90000"/>
          </a:bodyPr>
          <a:lstStyle/>
          <a:p>
            <a:r>
              <a:rPr lang="en-US" b="1" dirty="0">
                <a:latin typeface="+mj-lt"/>
              </a:rPr>
              <a:t>Where does SQL fit in the data flow?</a:t>
            </a:r>
          </a:p>
        </p:txBody>
      </p:sp>
      <p:pic>
        <p:nvPicPr>
          <p:cNvPr id="12" name="Picture 6" descr="Image result for tableau icons">
            <a:extLst>
              <a:ext uri="{FF2B5EF4-FFF2-40B4-BE49-F238E27FC236}">
                <a16:creationId xmlns:a16="http://schemas.microsoft.com/office/drawing/2014/main" id="{CD338220-BFD2-044A-B0E3-3A13BF78A29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7977" y="1903918"/>
            <a:ext cx="931280" cy="9312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Image result for excel icon">
            <a:extLst>
              <a:ext uri="{FF2B5EF4-FFF2-40B4-BE49-F238E27FC236}">
                <a16:creationId xmlns:a16="http://schemas.microsoft.com/office/drawing/2014/main" id="{2476C648-C473-A642-A179-8F86D3CDE75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2674" y="3192831"/>
            <a:ext cx="1221152" cy="8141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communicate symbol">
            <a:extLst>
              <a:ext uri="{FF2B5EF4-FFF2-40B4-BE49-F238E27FC236}">
                <a16:creationId xmlns:a16="http://schemas.microsoft.com/office/drawing/2014/main" id="{A2853E52-EC6A-9E46-B5D6-88FD594B7B7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50463" y="2402223"/>
            <a:ext cx="1357991" cy="13579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6710FF0-291F-1844-838A-6FECBEEA72D3}"/>
              </a:ext>
            </a:extLst>
          </p:cNvPr>
          <p:cNvPicPr>
            <a:picLocks noChangeAspect="1"/>
          </p:cNvPicPr>
          <p:nvPr/>
        </p:nvPicPr>
        <p:blipFill>
          <a:blip r:embed="rId6"/>
          <a:stretch>
            <a:fillRect/>
          </a:stretch>
        </p:blipFill>
        <p:spPr>
          <a:xfrm>
            <a:off x="1961788" y="2402223"/>
            <a:ext cx="1568160" cy="1568160"/>
          </a:xfrm>
          <a:prstGeom prst="rect">
            <a:avLst/>
          </a:prstGeom>
        </p:spPr>
      </p:pic>
      <p:sp>
        <p:nvSpPr>
          <p:cNvPr id="18" name="Rounded Rectangle 17">
            <a:extLst>
              <a:ext uri="{FF2B5EF4-FFF2-40B4-BE49-F238E27FC236}">
                <a16:creationId xmlns:a16="http://schemas.microsoft.com/office/drawing/2014/main" id="{FBA673AA-FD72-A148-9F24-2FC296B61D53}"/>
              </a:ext>
            </a:extLst>
          </p:cNvPr>
          <p:cNvSpPr/>
          <p:nvPr/>
        </p:nvSpPr>
        <p:spPr>
          <a:xfrm>
            <a:off x="1961788" y="4348422"/>
            <a:ext cx="1456010" cy="1278374"/>
          </a:xfrm>
          <a:prstGeom prst="roundRect">
            <a:avLst/>
          </a:prstGeom>
          <a:solidFill>
            <a:srgbClr val="14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rPr>
              <a:t>Identify problem</a:t>
            </a:r>
          </a:p>
        </p:txBody>
      </p:sp>
      <p:sp>
        <p:nvSpPr>
          <p:cNvPr id="20" name="Rounded Rectangle 19">
            <a:extLst>
              <a:ext uri="{FF2B5EF4-FFF2-40B4-BE49-F238E27FC236}">
                <a16:creationId xmlns:a16="http://schemas.microsoft.com/office/drawing/2014/main" id="{097CBADD-A261-004F-8432-A4A5D883F552}"/>
              </a:ext>
            </a:extLst>
          </p:cNvPr>
          <p:cNvSpPr/>
          <p:nvPr/>
        </p:nvSpPr>
        <p:spPr>
          <a:xfrm>
            <a:off x="4308913" y="4348422"/>
            <a:ext cx="1456010" cy="1278374"/>
          </a:xfrm>
          <a:prstGeom prst="roundRect">
            <a:avLst/>
          </a:prstGeom>
          <a:solidFill>
            <a:srgbClr val="14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rPr>
              <a:t>Extract data</a:t>
            </a:r>
          </a:p>
        </p:txBody>
      </p:sp>
      <p:sp>
        <p:nvSpPr>
          <p:cNvPr id="21" name="Rounded Rectangle 20">
            <a:extLst>
              <a:ext uri="{FF2B5EF4-FFF2-40B4-BE49-F238E27FC236}">
                <a16:creationId xmlns:a16="http://schemas.microsoft.com/office/drawing/2014/main" id="{0168CAD2-8AE8-4F4A-B161-B39E096BC3EF}"/>
              </a:ext>
            </a:extLst>
          </p:cNvPr>
          <p:cNvSpPr/>
          <p:nvPr/>
        </p:nvSpPr>
        <p:spPr>
          <a:xfrm>
            <a:off x="6656038" y="4348422"/>
            <a:ext cx="1456010" cy="1278374"/>
          </a:xfrm>
          <a:prstGeom prst="roundRect">
            <a:avLst/>
          </a:prstGeom>
          <a:solidFill>
            <a:srgbClr val="14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rPr>
              <a:t>Analyze data</a:t>
            </a:r>
          </a:p>
        </p:txBody>
      </p:sp>
      <p:sp>
        <p:nvSpPr>
          <p:cNvPr id="22" name="Rounded Rectangle 21">
            <a:extLst>
              <a:ext uri="{FF2B5EF4-FFF2-40B4-BE49-F238E27FC236}">
                <a16:creationId xmlns:a16="http://schemas.microsoft.com/office/drawing/2014/main" id="{39813C69-7136-DA42-83EA-9ADBC236E9D8}"/>
              </a:ext>
            </a:extLst>
          </p:cNvPr>
          <p:cNvSpPr/>
          <p:nvPr/>
        </p:nvSpPr>
        <p:spPr>
          <a:xfrm>
            <a:off x="9003164" y="4348422"/>
            <a:ext cx="1456010" cy="1278374"/>
          </a:xfrm>
          <a:prstGeom prst="roundRect">
            <a:avLst/>
          </a:prstGeom>
          <a:solidFill>
            <a:srgbClr val="143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mj-lt"/>
              </a:rPr>
              <a:t>Answer problem</a:t>
            </a:r>
          </a:p>
        </p:txBody>
      </p:sp>
      <p:sp>
        <p:nvSpPr>
          <p:cNvPr id="23" name="Right Arrow 22">
            <a:extLst>
              <a:ext uri="{FF2B5EF4-FFF2-40B4-BE49-F238E27FC236}">
                <a16:creationId xmlns:a16="http://schemas.microsoft.com/office/drawing/2014/main" id="{7B56E6D1-488C-AB4A-9962-9889FB6D55D6}"/>
              </a:ext>
            </a:extLst>
          </p:cNvPr>
          <p:cNvSpPr/>
          <p:nvPr/>
        </p:nvSpPr>
        <p:spPr>
          <a:xfrm>
            <a:off x="3537185" y="4723013"/>
            <a:ext cx="621102" cy="568536"/>
          </a:xfrm>
          <a:prstGeom prst="rightArrow">
            <a:avLst/>
          </a:prstGeom>
          <a:solidFill>
            <a:srgbClr val="1DC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C2BB"/>
              </a:solidFill>
            </a:endParaRPr>
          </a:p>
        </p:txBody>
      </p:sp>
      <p:sp>
        <p:nvSpPr>
          <p:cNvPr id="24" name="Right Arrow 23">
            <a:extLst>
              <a:ext uri="{FF2B5EF4-FFF2-40B4-BE49-F238E27FC236}">
                <a16:creationId xmlns:a16="http://schemas.microsoft.com/office/drawing/2014/main" id="{E43C2E8A-4E67-4F40-843E-C382F39A4FFF}"/>
              </a:ext>
            </a:extLst>
          </p:cNvPr>
          <p:cNvSpPr/>
          <p:nvPr/>
        </p:nvSpPr>
        <p:spPr>
          <a:xfrm>
            <a:off x="5963809" y="4723013"/>
            <a:ext cx="621102" cy="568536"/>
          </a:xfrm>
          <a:prstGeom prst="rightArrow">
            <a:avLst/>
          </a:prstGeom>
          <a:solidFill>
            <a:srgbClr val="1DC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C2BB"/>
              </a:solidFill>
            </a:endParaRPr>
          </a:p>
        </p:txBody>
      </p:sp>
      <p:sp>
        <p:nvSpPr>
          <p:cNvPr id="25" name="Right Arrow 24">
            <a:extLst>
              <a:ext uri="{FF2B5EF4-FFF2-40B4-BE49-F238E27FC236}">
                <a16:creationId xmlns:a16="http://schemas.microsoft.com/office/drawing/2014/main" id="{DD62A6CA-4CCD-8C40-B5A6-1954AE932A66}"/>
              </a:ext>
            </a:extLst>
          </p:cNvPr>
          <p:cNvSpPr/>
          <p:nvPr/>
        </p:nvSpPr>
        <p:spPr>
          <a:xfrm>
            <a:off x="8253202" y="4723013"/>
            <a:ext cx="621102" cy="568536"/>
          </a:xfrm>
          <a:prstGeom prst="rightArrow">
            <a:avLst/>
          </a:prstGeom>
          <a:solidFill>
            <a:srgbClr val="1DC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C2BB"/>
              </a:solidFill>
            </a:endParaRPr>
          </a:p>
        </p:txBody>
      </p:sp>
      <p:pic>
        <p:nvPicPr>
          <p:cNvPr id="26" name="Picture 25">
            <a:extLst>
              <a:ext uri="{FF2B5EF4-FFF2-40B4-BE49-F238E27FC236}">
                <a16:creationId xmlns:a16="http://schemas.microsoft.com/office/drawing/2014/main" id="{CDEA182D-BAA4-5B4E-928F-4AAE1F845C08}"/>
              </a:ext>
            </a:extLst>
          </p:cNvPr>
          <p:cNvPicPr>
            <a:picLocks noChangeAspect="1"/>
          </p:cNvPicPr>
          <p:nvPr/>
        </p:nvPicPr>
        <p:blipFill>
          <a:blip r:embed="rId7"/>
          <a:stretch>
            <a:fillRect/>
          </a:stretch>
        </p:blipFill>
        <p:spPr>
          <a:xfrm>
            <a:off x="4383151" y="2369558"/>
            <a:ext cx="1342521" cy="1342521"/>
          </a:xfrm>
          <a:prstGeom prst="rect">
            <a:avLst/>
          </a:prstGeom>
        </p:spPr>
      </p:pic>
      <p:sp>
        <p:nvSpPr>
          <p:cNvPr id="3" name="Slide Number Placeholder 2">
            <a:extLst>
              <a:ext uri="{FF2B5EF4-FFF2-40B4-BE49-F238E27FC236}">
                <a16:creationId xmlns:a16="http://schemas.microsoft.com/office/drawing/2014/main" id="{CAC3BF66-4C4A-47A3-852A-2AAA81AAD661}"/>
              </a:ext>
            </a:extLst>
          </p:cNvPr>
          <p:cNvSpPr>
            <a:spLocks noGrp="1"/>
          </p:cNvSpPr>
          <p:nvPr>
            <p:ph type="sldNum" sz="quarter" idx="12"/>
          </p:nvPr>
        </p:nvSpPr>
        <p:spPr/>
        <p:txBody>
          <a:bodyPr/>
          <a:lstStyle/>
          <a:p>
            <a:fld id="{D3208424-F6AD-4E5C-917C-F54A0BC36660}" type="slidenum">
              <a:rPr lang="en-US" smtClean="0"/>
              <a:t>6</a:t>
            </a:fld>
            <a:endParaRPr lang="en-US"/>
          </a:p>
        </p:txBody>
      </p:sp>
    </p:spTree>
    <p:extLst>
      <p:ext uri="{BB962C8B-B14F-4D97-AF65-F5344CB8AC3E}">
        <p14:creationId xmlns:p14="http://schemas.microsoft.com/office/powerpoint/2010/main" val="271838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521"/>
        <p:cNvGrpSpPr/>
        <p:nvPr/>
      </p:nvGrpSpPr>
      <p:grpSpPr>
        <a:xfrm>
          <a:off x="0" y="0"/>
          <a:ext cx="0" cy="0"/>
          <a:chOff x="0" y="0"/>
          <a:chExt cx="0" cy="0"/>
        </a:xfrm>
      </p:grpSpPr>
      <p:sp>
        <p:nvSpPr>
          <p:cNvPr id="523" name="Shape 523"/>
          <p:cNvSpPr txBox="1">
            <a:spLocks noGrp="1"/>
          </p:cNvSpPr>
          <p:nvPr>
            <p:ph type="body" idx="1"/>
          </p:nvPr>
        </p:nvSpPr>
        <p:spPr>
          <a:xfrm>
            <a:off x="656071" y="306375"/>
            <a:ext cx="10818779" cy="442391"/>
          </a:xfrm>
          <a:prstGeom prst="rect">
            <a:avLst/>
          </a:prstGeom>
          <a:noFill/>
          <a:ln>
            <a:noFill/>
          </a:ln>
        </p:spPr>
        <p:txBody>
          <a:bodyPr vert="horz" lIns="0" tIns="0" rIns="0" bIns="0" rtlCol="0" anchor="t" anchorCtr="0">
            <a:noAutofit/>
          </a:bodyPr>
          <a:lstStyle/>
          <a:p>
            <a:pPr>
              <a:buSzPct val="25000"/>
            </a:pPr>
            <a:r>
              <a:rPr lang="en-US" b="1" i="1" dirty="0">
                <a:latin typeface="+mj-lt"/>
                <a:ea typeface="Oswald"/>
                <a:cs typeface="Oswald"/>
                <a:sym typeface="Oswald"/>
              </a:rPr>
              <a:t>Which JOIN do I use? (Fringe Use Cases)</a:t>
            </a:r>
            <a:endParaRPr lang="en" b="1" i="1" dirty="0">
              <a:latin typeface="+mj-lt"/>
              <a:ea typeface="Oswald"/>
              <a:cs typeface="Oswald"/>
              <a:sym typeface="Oswald"/>
            </a:endParaRPr>
          </a:p>
        </p:txBody>
      </p:sp>
      <p:sp>
        <p:nvSpPr>
          <p:cNvPr id="9" name="TextBox 8">
            <a:extLst>
              <a:ext uri="{FF2B5EF4-FFF2-40B4-BE49-F238E27FC236}">
                <a16:creationId xmlns:a16="http://schemas.microsoft.com/office/drawing/2014/main" id="{C79A24AF-5193-4854-99D3-E942C88DD761}"/>
              </a:ext>
            </a:extLst>
          </p:cNvPr>
          <p:cNvSpPr txBox="1"/>
          <p:nvPr/>
        </p:nvSpPr>
        <p:spPr>
          <a:xfrm>
            <a:off x="1565685" y="1995628"/>
            <a:ext cx="3314644" cy="939521"/>
          </a:xfrm>
          <a:prstGeom prst="rect">
            <a:avLst/>
          </a:prstGeom>
          <a:noFill/>
        </p:spPr>
        <p:txBody>
          <a:bodyPr wrap="square" rtlCol="0">
            <a:noAutofit/>
          </a:bodyPr>
          <a:lstStyle/>
          <a:p>
            <a:pPr algn="ctr">
              <a:spcAft>
                <a:spcPts val="600"/>
              </a:spcAft>
            </a:pPr>
            <a:r>
              <a:rPr lang="en-US" sz="2000" b="1" dirty="0">
                <a:solidFill>
                  <a:srgbClr val="69747C"/>
                </a:solidFill>
                <a:latin typeface="+mj-lt"/>
                <a:cs typeface="Arial" panose="020B0604020202020204" pitchFamily="34" charset="0"/>
              </a:rPr>
              <a:t>LEFT JOIN, WHERE CUST_ID IS NULL in TABLE B</a:t>
            </a:r>
          </a:p>
        </p:txBody>
      </p:sp>
      <p:sp>
        <p:nvSpPr>
          <p:cNvPr id="8" name="TextBox 7">
            <a:extLst>
              <a:ext uri="{FF2B5EF4-FFF2-40B4-BE49-F238E27FC236}">
                <a16:creationId xmlns:a16="http://schemas.microsoft.com/office/drawing/2014/main" id="{C2C5CCE9-8ED5-4E3B-A82F-58EB3A38D56A}"/>
              </a:ext>
            </a:extLst>
          </p:cNvPr>
          <p:cNvSpPr txBox="1"/>
          <p:nvPr/>
        </p:nvSpPr>
        <p:spPr>
          <a:xfrm>
            <a:off x="1810376" y="5010775"/>
            <a:ext cx="2825263" cy="435432"/>
          </a:xfrm>
          <a:prstGeom prst="rect">
            <a:avLst/>
          </a:prstGeom>
          <a:noFill/>
        </p:spPr>
        <p:txBody>
          <a:bodyPr wrap="square" rtlCol="0">
            <a:noAutofit/>
          </a:bodyPr>
          <a:lstStyle/>
          <a:p>
            <a:pPr algn="ctr">
              <a:spcAft>
                <a:spcPts val="600"/>
              </a:spcAft>
            </a:pPr>
            <a:endParaRPr lang="en-US" sz="1200" b="1" i="1" dirty="0">
              <a:solidFill>
                <a:srgbClr val="FF0000"/>
              </a:solidFill>
              <a:latin typeface="+mj-lt"/>
              <a:cs typeface="Arial" panose="020B0604020202020204" pitchFamily="34" charset="0"/>
            </a:endParaRPr>
          </a:p>
          <a:p>
            <a:pPr algn="ctr">
              <a:spcAft>
                <a:spcPts val="600"/>
              </a:spcAft>
            </a:pPr>
            <a:r>
              <a:rPr lang="en-US" sz="1200" b="1" i="1" dirty="0">
                <a:solidFill>
                  <a:srgbClr val="FF0000"/>
                </a:solidFill>
                <a:latin typeface="+mj-lt"/>
                <a:cs typeface="Arial" panose="020B0604020202020204" pitchFamily="34" charset="0"/>
              </a:rPr>
              <a:t>USE CASE: You only want to see orders for customers that aren’t in Table B.</a:t>
            </a:r>
          </a:p>
          <a:p>
            <a:pPr algn="ctr">
              <a:spcAft>
                <a:spcPts val="600"/>
              </a:spcAft>
            </a:pPr>
            <a:endParaRPr lang="en-US" sz="1200" b="1" i="1" dirty="0">
              <a:solidFill>
                <a:srgbClr val="FF0000"/>
              </a:solidFill>
              <a:latin typeface="+mj-lt"/>
              <a:cs typeface="Arial" panose="020B0604020202020204" pitchFamily="34" charset="0"/>
            </a:endParaRPr>
          </a:p>
          <a:p>
            <a:pPr algn="ctr">
              <a:spcAft>
                <a:spcPts val="600"/>
              </a:spcAft>
            </a:pPr>
            <a:r>
              <a:rPr lang="en-US" sz="1200" b="1" i="1" dirty="0">
                <a:solidFill>
                  <a:srgbClr val="FF0000"/>
                </a:solidFill>
                <a:latin typeface="+mj-lt"/>
                <a:cs typeface="Arial" panose="020B0604020202020204" pitchFamily="34" charset="0"/>
              </a:rPr>
              <a:t>Tell DBA to update Customer Attributes; Table B </a:t>
            </a:r>
          </a:p>
        </p:txBody>
      </p:sp>
      <p:sp>
        <p:nvSpPr>
          <p:cNvPr id="11" name="TextBox 10">
            <a:extLst>
              <a:ext uri="{FF2B5EF4-FFF2-40B4-BE49-F238E27FC236}">
                <a16:creationId xmlns:a16="http://schemas.microsoft.com/office/drawing/2014/main" id="{1FF42835-98F1-46DC-939F-4278C89317B8}"/>
              </a:ext>
            </a:extLst>
          </p:cNvPr>
          <p:cNvSpPr txBox="1"/>
          <p:nvPr/>
        </p:nvSpPr>
        <p:spPr>
          <a:xfrm>
            <a:off x="1507254" y="1205853"/>
            <a:ext cx="9967596" cy="452878"/>
          </a:xfrm>
          <a:prstGeom prst="rect">
            <a:avLst/>
          </a:prstGeom>
          <a:ln w="57150">
            <a:prstDash val="sysDash"/>
          </a:ln>
        </p:spPr>
        <p:style>
          <a:lnRef idx="2">
            <a:schemeClr val="accent6"/>
          </a:lnRef>
          <a:fillRef idx="1">
            <a:schemeClr val="lt1"/>
          </a:fillRef>
          <a:effectRef idx="0">
            <a:schemeClr val="accent6"/>
          </a:effectRef>
          <a:fontRef idx="minor">
            <a:schemeClr val="dk1"/>
          </a:fontRef>
        </p:style>
        <p:txBody>
          <a:bodyPr wrap="square" rtlCol="0">
            <a:noAutofit/>
          </a:bodyPr>
          <a:lstStyle/>
          <a:p>
            <a:pPr algn="ctr">
              <a:spcAft>
                <a:spcPts val="600"/>
              </a:spcAft>
            </a:pPr>
            <a:r>
              <a:rPr lang="en-US" sz="2000" b="1" i="1" dirty="0">
                <a:solidFill>
                  <a:srgbClr val="69747C"/>
                </a:solidFill>
                <a:latin typeface="+mj-lt"/>
                <a:cs typeface="Arial" panose="020B0604020202020204" pitchFamily="34" charset="0"/>
              </a:rPr>
              <a:t>“Give me a list of total orders/customers by customer’s state.”</a:t>
            </a:r>
            <a:endParaRPr lang="en-US" sz="1500" i="1" dirty="0">
              <a:solidFill>
                <a:srgbClr val="69747C"/>
              </a:solidFill>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F943799F-1493-49BA-B2D6-3CE95A2BB20E}"/>
              </a:ext>
            </a:extLst>
          </p:cNvPr>
          <p:cNvPicPr>
            <a:picLocks noChangeAspect="1"/>
          </p:cNvPicPr>
          <p:nvPr/>
        </p:nvPicPr>
        <p:blipFill rotWithShape="1">
          <a:blip r:embed="rId3"/>
          <a:srcRect t="39587" r="72360" b="21731"/>
          <a:stretch/>
        </p:blipFill>
        <p:spPr>
          <a:xfrm>
            <a:off x="2299052" y="3076520"/>
            <a:ext cx="1847913" cy="2034332"/>
          </a:xfrm>
          <a:prstGeom prst="rect">
            <a:avLst/>
          </a:prstGeom>
        </p:spPr>
      </p:pic>
      <p:pic>
        <p:nvPicPr>
          <p:cNvPr id="2" name="Picture 1">
            <a:extLst>
              <a:ext uri="{FF2B5EF4-FFF2-40B4-BE49-F238E27FC236}">
                <a16:creationId xmlns:a16="http://schemas.microsoft.com/office/drawing/2014/main" id="{19A943D2-0BD2-4705-964B-A2E6D9748C55}"/>
              </a:ext>
            </a:extLst>
          </p:cNvPr>
          <p:cNvPicPr>
            <a:picLocks noChangeAspect="1"/>
          </p:cNvPicPr>
          <p:nvPr/>
        </p:nvPicPr>
        <p:blipFill rotWithShape="1">
          <a:blip r:embed="rId4"/>
          <a:srcRect l="50651" t="68478"/>
          <a:stretch/>
        </p:blipFill>
        <p:spPr>
          <a:xfrm>
            <a:off x="7370283" y="3120421"/>
            <a:ext cx="3873642" cy="1946530"/>
          </a:xfrm>
          <a:prstGeom prst="rect">
            <a:avLst/>
          </a:prstGeom>
        </p:spPr>
      </p:pic>
      <p:sp>
        <p:nvSpPr>
          <p:cNvPr id="15" name="TextBox 14">
            <a:extLst>
              <a:ext uri="{FF2B5EF4-FFF2-40B4-BE49-F238E27FC236}">
                <a16:creationId xmlns:a16="http://schemas.microsoft.com/office/drawing/2014/main" id="{7878133D-6FF2-45DF-A71E-BF2BDA50DDCB}"/>
              </a:ext>
            </a:extLst>
          </p:cNvPr>
          <p:cNvSpPr txBox="1"/>
          <p:nvPr/>
        </p:nvSpPr>
        <p:spPr>
          <a:xfrm>
            <a:off x="8031980" y="5010775"/>
            <a:ext cx="3360270" cy="435432"/>
          </a:xfrm>
          <a:prstGeom prst="rect">
            <a:avLst/>
          </a:prstGeom>
          <a:noFill/>
        </p:spPr>
        <p:txBody>
          <a:bodyPr wrap="square" rtlCol="0">
            <a:noAutofit/>
          </a:bodyPr>
          <a:lstStyle/>
          <a:p>
            <a:pPr algn="ctr">
              <a:spcAft>
                <a:spcPts val="600"/>
              </a:spcAft>
            </a:pPr>
            <a:endParaRPr lang="en-US" sz="1200" b="1" i="1" dirty="0">
              <a:solidFill>
                <a:srgbClr val="FF0000"/>
              </a:solidFill>
              <a:latin typeface="+mj-lt"/>
              <a:cs typeface="Arial" panose="020B0604020202020204" pitchFamily="34" charset="0"/>
            </a:endParaRPr>
          </a:p>
          <a:p>
            <a:pPr algn="ctr">
              <a:spcAft>
                <a:spcPts val="600"/>
              </a:spcAft>
            </a:pPr>
            <a:r>
              <a:rPr lang="en-US" sz="1200" b="1" i="1" dirty="0">
                <a:solidFill>
                  <a:srgbClr val="FF0000"/>
                </a:solidFill>
                <a:latin typeface="+mj-lt"/>
                <a:cs typeface="Arial" panose="020B0604020202020204" pitchFamily="34" charset="0"/>
              </a:rPr>
              <a:t>USE CASE: You only want to see orders from customers that don’t exist in Table B</a:t>
            </a:r>
          </a:p>
          <a:p>
            <a:pPr algn="ctr">
              <a:spcAft>
                <a:spcPts val="600"/>
              </a:spcAft>
            </a:pPr>
            <a:r>
              <a:rPr lang="en-US" sz="1200" b="1" i="1" dirty="0">
                <a:solidFill>
                  <a:srgbClr val="FF0000"/>
                </a:solidFill>
                <a:latin typeface="+mj-lt"/>
                <a:cs typeface="Arial" panose="020B0604020202020204" pitchFamily="34" charset="0"/>
              </a:rPr>
              <a:t>AND</a:t>
            </a:r>
          </a:p>
          <a:p>
            <a:pPr algn="ctr">
              <a:spcAft>
                <a:spcPts val="600"/>
              </a:spcAft>
            </a:pPr>
            <a:r>
              <a:rPr lang="en-US" sz="1200" b="1" i="1" dirty="0">
                <a:solidFill>
                  <a:srgbClr val="FF0000"/>
                </a:solidFill>
                <a:latin typeface="+mj-lt"/>
                <a:cs typeface="Arial" panose="020B0604020202020204" pitchFamily="34" charset="0"/>
              </a:rPr>
              <a:t>You only want to see customers that don’t exist in Table A (don’t have an order) </a:t>
            </a:r>
          </a:p>
        </p:txBody>
      </p:sp>
      <p:sp>
        <p:nvSpPr>
          <p:cNvPr id="16" name="TextBox 15">
            <a:extLst>
              <a:ext uri="{FF2B5EF4-FFF2-40B4-BE49-F238E27FC236}">
                <a16:creationId xmlns:a16="http://schemas.microsoft.com/office/drawing/2014/main" id="{B0053E2F-E9B8-41B2-A628-4F957B332E63}"/>
              </a:ext>
            </a:extLst>
          </p:cNvPr>
          <p:cNvSpPr txBox="1"/>
          <p:nvPr/>
        </p:nvSpPr>
        <p:spPr>
          <a:xfrm>
            <a:off x="6938202" y="1995627"/>
            <a:ext cx="4185321" cy="939521"/>
          </a:xfrm>
          <a:prstGeom prst="rect">
            <a:avLst/>
          </a:prstGeom>
          <a:noFill/>
        </p:spPr>
        <p:txBody>
          <a:bodyPr wrap="square" rtlCol="0">
            <a:noAutofit/>
          </a:bodyPr>
          <a:lstStyle/>
          <a:p>
            <a:pPr algn="ctr">
              <a:spcAft>
                <a:spcPts val="600"/>
              </a:spcAft>
            </a:pPr>
            <a:r>
              <a:rPr lang="en-US" sz="2000" b="1" dirty="0">
                <a:solidFill>
                  <a:srgbClr val="69747C"/>
                </a:solidFill>
                <a:latin typeface="+mj-lt"/>
                <a:cs typeface="Arial" panose="020B0604020202020204" pitchFamily="34" charset="0"/>
              </a:rPr>
              <a:t>FULL OUTER JOIN, WHERE CUST_ID IS NULL in TABLE A and B</a:t>
            </a:r>
          </a:p>
        </p:txBody>
      </p:sp>
    </p:spTree>
    <p:extLst>
      <p:ext uri="{BB962C8B-B14F-4D97-AF65-F5344CB8AC3E}">
        <p14:creationId xmlns:p14="http://schemas.microsoft.com/office/powerpoint/2010/main" val="33999356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521"/>
        <p:cNvGrpSpPr/>
        <p:nvPr/>
      </p:nvGrpSpPr>
      <p:grpSpPr>
        <a:xfrm>
          <a:off x="0" y="0"/>
          <a:ext cx="0" cy="0"/>
          <a:chOff x="0" y="0"/>
          <a:chExt cx="0" cy="0"/>
        </a:xfrm>
      </p:grpSpPr>
      <p:sp>
        <p:nvSpPr>
          <p:cNvPr id="523" name="Shape 523"/>
          <p:cNvSpPr txBox="1">
            <a:spLocks noGrp="1"/>
          </p:cNvSpPr>
          <p:nvPr>
            <p:ph type="body" idx="1"/>
          </p:nvPr>
        </p:nvSpPr>
        <p:spPr>
          <a:xfrm>
            <a:off x="656071" y="306375"/>
            <a:ext cx="10818779" cy="442391"/>
          </a:xfrm>
          <a:prstGeom prst="rect">
            <a:avLst/>
          </a:prstGeom>
          <a:noFill/>
          <a:ln>
            <a:noFill/>
          </a:ln>
        </p:spPr>
        <p:txBody>
          <a:bodyPr vert="horz" lIns="0" tIns="0" rIns="0" bIns="0" rtlCol="0" anchor="t" anchorCtr="0">
            <a:noAutofit/>
          </a:bodyPr>
          <a:lstStyle/>
          <a:p>
            <a:pPr>
              <a:buSzPct val="25000"/>
            </a:pPr>
            <a:r>
              <a:rPr lang="en-US" b="1" i="1" dirty="0">
                <a:latin typeface="+mj-lt"/>
                <a:ea typeface="Oswald"/>
                <a:cs typeface="Oswald"/>
                <a:sym typeface="Oswald"/>
              </a:rPr>
              <a:t>Can you join to more than 1 table?</a:t>
            </a:r>
            <a:endParaRPr lang="en" b="1" i="1" dirty="0">
              <a:latin typeface="+mj-lt"/>
              <a:ea typeface="Oswald"/>
              <a:cs typeface="Oswald"/>
              <a:sym typeface="Oswald"/>
            </a:endParaRPr>
          </a:p>
        </p:txBody>
      </p:sp>
      <p:sp>
        <p:nvSpPr>
          <p:cNvPr id="10" name="Rectangle 9">
            <a:extLst>
              <a:ext uri="{FF2B5EF4-FFF2-40B4-BE49-F238E27FC236}">
                <a16:creationId xmlns:a16="http://schemas.microsoft.com/office/drawing/2014/main" id="{C14D97F0-C340-4994-90BF-3AC305DD7FD1}"/>
              </a:ext>
            </a:extLst>
          </p:cNvPr>
          <p:cNvSpPr/>
          <p:nvPr/>
        </p:nvSpPr>
        <p:spPr>
          <a:xfrm>
            <a:off x="1663604" y="1578441"/>
            <a:ext cx="4965192" cy="3539430"/>
          </a:xfrm>
          <a:prstGeom prst="rect">
            <a:avLst/>
          </a:prstGeom>
        </p:spPr>
        <p:txBody>
          <a:bodyPr wrap="square">
            <a:spAutoFit/>
          </a:bodyPr>
          <a:lstStyle/>
          <a:p>
            <a:r>
              <a:rPr lang="en-US" sz="3200" dirty="0">
                <a:latin typeface="Times New Roman" panose="02020603050405020304" pitchFamily="18" charset="0"/>
              </a:rPr>
              <a:t>SELECT </a:t>
            </a:r>
            <a:r>
              <a:rPr lang="en-US" sz="3200" dirty="0" err="1">
                <a:solidFill>
                  <a:srgbClr val="00B050"/>
                </a:solidFill>
                <a:latin typeface="Times New Roman" panose="02020603050405020304" pitchFamily="18" charset="0"/>
              </a:rPr>
              <a:t>c.</a:t>
            </a:r>
            <a:r>
              <a:rPr lang="en-US" sz="3200" dirty="0" err="1">
                <a:latin typeface="Times New Roman" panose="02020603050405020304" pitchFamily="18" charset="0"/>
              </a:rPr>
              <a:t>field</a:t>
            </a:r>
            <a:r>
              <a:rPr lang="en-US" sz="3200" dirty="0">
                <a:latin typeface="Times New Roman" panose="02020603050405020304" pitchFamily="18" charset="0"/>
              </a:rPr>
              <a:t>, </a:t>
            </a:r>
            <a:r>
              <a:rPr lang="en-US" sz="3200" dirty="0" err="1">
                <a:solidFill>
                  <a:srgbClr val="002060"/>
                </a:solidFill>
                <a:latin typeface="Times New Roman" panose="02020603050405020304" pitchFamily="18" charset="0"/>
              </a:rPr>
              <a:t>a.</a:t>
            </a:r>
            <a:r>
              <a:rPr lang="en-US" sz="3200" dirty="0" err="1">
                <a:latin typeface="Times New Roman" panose="02020603050405020304" pitchFamily="18" charset="0"/>
              </a:rPr>
              <a:t>field</a:t>
            </a:r>
            <a:r>
              <a:rPr lang="en-US" sz="3200" dirty="0">
                <a:latin typeface="Times New Roman" panose="02020603050405020304" pitchFamily="18" charset="0"/>
              </a:rPr>
              <a:t>, </a:t>
            </a:r>
            <a:r>
              <a:rPr lang="en-US" sz="3200" dirty="0" err="1">
                <a:solidFill>
                  <a:srgbClr val="FF0000"/>
                </a:solidFill>
                <a:latin typeface="Times New Roman" panose="02020603050405020304" pitchFamily="18" charset="0"/>
              </a:rPr>
              <a:t>b.</a:t>
            </a:r>
            <a:r>
              <a:rPr lang="en-US" sz="3200" dirty="0" err="1">
                <a:latin typeface="Times New Roman" panose="02020603050405020304" pitchFamily="18" charset="0"/>
              </a:rPr>
              <a:t>field</a:t>
            </a:r>
            <a:r>
              <a:rPr lang="en-US" sz="3200" dirty="0">
                <a:latin typeface="Times New Roman" panose="02020603050405020304" pitchFamily="18" charset="0"/>
              </a:rPr>
              <a:t>, </a:t>
            </a:r>
            <a:r>
              <a:rPr lang="en-US" sz="3200" dirty="0" err="1">
                <a:solidFill>
                  <a:srgbClr val="002060"/>
                </a:solidFill>
                <a:latin typeface="Times New Roman" panose="02020603050405020304" pitchFamily="18" charset="0"/>
              </a:rPr>
              <a:t>a.</a:t>
            </a:r>
            <a:r>
              <a:rPr lang="en-US" sz="3200" dirty="0" err="1">
                <a:latin typeface="Times New Roman" panose="02020603050405020304" pitchFamily="18" charset="0"/>
              </a:rPr>
              <a:t>field,</a:t>
            </a:r>
            <a:r>
              <a:rPr lang="en-US" sz="3200" dirty="0" err="1">
                <a:solidFill>
                  <a:srgbClr val="00B050"/>
                </a:solidFill>
                <a:latin typeface="Times New Roman" panose="02020603050405020304" pitchFamily="18" charset="0"/>
              </a:rPr>
              <a:t>c.</a:t>
            </a:r>
            <a:r>
              <a:rPr lang="en-US" sz="3200" dirty="0" err="1">
                <a:latin typeface="Times New Roman" panose="02020603050405020304" pitchFamily="18" charset="0"/>
              </a:rPr>
              <a:t>field</a:t>
            </a:r>
            <a:endParaRPr lang="en-US" sz="3200" dirty="0">
              <a:latin typeface="Times New Roman" panose="02020603050405020304" pitchFamily="18" charset="0"/>
            </a:endParaRPr>
          </a:p>
          <a:p>
            <a:r>
              <a:rPr lang="en-US" sz="3200" dirty="0">
                <a:latin typeface="Times New Roman" panose="02020603050405020304" pitchFamily="18" charset="0"/>
              </a:rPr>
              <a:t>FROM table1 </a:t>
            </a:r>
            <a:r>
              <a:rPr lang="en-US" sz="3200" dirty="0">
                <a:solidFill>
                  <a:srgbClr val="002060"/>
                </a:solidFill>
                <a:latin typeface="Times New Roman" panose="02020603050405020304" pitchFamily="18" charset="0"/>
              </a:rPr>
              <a:t>a</a:t>
            </a:r>
          </a:p>
          <a:p>
            <a:r>
              <a:rPr lang="en-US" sz="3200" dirty="0">
                <a:latin typeface="Times New Roman" panose="02020603050405020304" pitchFamily="18" charset="0"/>
              </a:rPr>
              <a:t>JOIN table2 </a:t>
            </a:r>
            <a:r>
              <a:rPr lang="en-US" sz="3200" dirty="0">
                <a:solidFill>
                  <a:srgbClr val="FF0000"/>
                </a:solidFill>
                <a:latin typeface="Times New Roman" panose="02020603050405020304" pitchFamily="18" charset="0"/>
              </a:rPr>
              <a:t>b</a:t>
            </a:r>
          </a:p>
          <a:p>
            <a:r>
              <a:rPr lang="en-US" sz="3200" dirty="0">
                <a:latin typeface="Times New Roman" panose="02020603050405020304" pitchFamily="18" charset="0"/>
              </a:rPr>
              <a:t>ON </a:t>
            </a:r>
            <a:r>
              <a:rPr lang="en-US" sz="3200" dirty="0" err="1">
                <a:solidFill>
                  <a:srgbClr val="002060"/>
                </a:solidFill>
                <a:latin typeface="Times New Roman" panose="02020603050405020304" pitchFamily="18" charset="0"/>
              </a:rPr>
              <a:t>a.</a:t>
            </a:r>
            <a:r>
              <a:rPr lang="en-US" sz="3200" dirty="0" err="1">
                <a:latin typeface="Times New Roman" panose="02020603050405020304" pitchFamily="18" charset="0"/>
              </a:rPr>
              <a:t>field</a:t>
            </a:r>
            <a:r>
              <a:rPr lang="en-US" sz="3200" b="1" dirty="0">
                <a:latin typeface="Times New Roman" panose="02020603050405020304" pitchFamily="18" charset="0"/>
              </a:rPr>
              <a:t>=</a:t>
            </a:r>
            <a:r>
              <a:rPr lang="en-US" sz="3200" dirty="0" err="1">
                <a:solidFill>
                  <a:srgbClr val="FF0000"/>
                </a:solidFill>
                <a:latin typeface="Times New Roman" panose="02020603050405020304" pitchFamily="18" charset="0"/>
              </a:rPr>
              <a:t>b.</a:t>
            </a:r>
            <a:r>
              <a:rPr lang="en-US" sz="3200" dirty="0" err="1">
                <a:latin typeface="Times New Roman" panose="02020603050405020304" pitchFamily="18" charset="0"/>
              </a:rPr>
              <a:t>field</a:t>
            </a:r>
            <a:endParaRPr lang="en-US" sz="3200" dirty="0">
              <a:latin typeface="Times New Roman" panose="02020603050405020304" pitchFamily="18" charset="0"/>
            </a:endParaRPr>
          </a:p>
          <a:p>
            <a:r>
              <a:rPr lang="en-US" sz="3200" dirty="0">
                <a:latin typeface="Times New Roman" panose="02020603050405020304" pitchFamily="18" charset="0"/>
              </a:rPr>
              <a:t>JOIN table3 </a:t>
            </a:r>
            <a:r>
              <a:rPr lang="en-US" sz="3200" dirty="0">
                <a:solidFill>
                  <a:srgbClr val="00B050"/>
                </a:solidFill>
                <a:latin typeface="Times New Roman" panose="02020603050405020304" pitchFamily="18" charset="0"/>
              </a:rPr>
              <a:t>c</a:t>
            </a:r>
          </a:p>
          <a:p>
            <a:r>
              <a:rPr lang="en-US" sz="3200" dirty="0">
                <a:latin typeface="Times New Roman" panose="02020603050405020304" pitchFamily="18" charset="0"/>
              </a:rPr>
              <a:t>ON </a:t>
            </a:r>
            <a:r>
              <a:rPr lang="en-US" sz="3200" dirty="0" err="1">
                <a:latin typeface="Times New Roman" panose="02020603050405020304" pitchFamily="18" charset="0"/>
              </a:rPr>
              <a:t>a.field</a:t>
            </a:r>
            <a:r>
              <a:rPr lang="en-US" sz="3200" b="1" dirty="0">
                <a:latin typeface="Times New Roman" panose="02020603050405020304" pitchFamily="18" charset="0"/>
              </a:rPr>
              <a:t>=</a:t>
            </a:r>
            <a:r>
              <a:rPr lang="en-US" sz="3200" dirty="0" err="1">
                <a:solidFill>
                  <a:srgbClr val="00B050"/>
                </a:solidFill>
                <a:latin typeface="Times New Roman" panose="02020603050405020304" pitchFamily="18" charset="0"/>
              </a:rPr>
              <a:t>c.</a:t>
            </a:r>
            <a:r>
              <a:rPr lang="en-US" sz="3200" dirty="0" err="1">
                <a:latin typeface="Times New Roman" panose="02020603050405020304" pitchFamily="18" charset="0"/>
              </a:rPr>
              <a:t>field</a:t>
            </a:r>
            <a:endParaRPr lang="en-US" sz="3200" dirty="0">
              <a:latin typeface="Times New Roman" panose="02020603050405020304" pitchFamily="18" charset="0"/>
            </a:endParaRPr>
          </a:p>
        </p:txBody>
      </p:sp>
      <p:pic>
        <p:nvPicPr>
          <p:cNvPr id="12" name="Picture 11">
            <a:extLst>
              <a:ext uri="{FF2B5EF4-FFF2-40B4-BE49-F238E27FC236}">
                <a16:creationId xmlns:a16="http://schemas.microsoft.com/office/drawing/2014/main" id="{A0F86982-6C88-4769-8800-9CF3736C51C0}"/>
              </a:ext>
            </a:extLst>
          </p:cNvPr>
          <p:cNvPicPr>
            <a:picLocks noChangeAspect="1"/>
          </p:cNvPicPr>
          <p:nvPr/>
        </p:nvPicPr>
        <p:blipFill>
          <a:blip r:embed="rId3"/>
          <a:stretch>
            <a:fillRect/>
          </a:stretch>
        </p:blipFill>
        <p:spPr>
          <a:xfrm>
            <a:off x="7423372" y="1228432"/>
            <a:ext cx="4206592" cy="4604635"/>
          </a:xfrm>
          <a:prstGeom prst="rect">
            <a:avLst/>
          </a:prstGeom>
        </p:spPr>
      </p:pic>
    </p:spTree>
    <p:extLst>
      <p:ext uri="{BB962C8B-B14F-4D97-AF65-F5344CB8AC3E}">
        <p14:creationId xmlns:p14="http://schemas.microsoft.com/office/powerpoint/2010/main" val="7530298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521"/>
        <p:cNvGrpSpPr/>
        <p:nvPr/>
      </p:nvGrpSpPr>
      <p:grpSpPr>
        <a:xfrm>
          <a:off x="0" y="0"/>
          <a:ext cx="0" cy="0"/>
          <a:chOff x="0" y="0"/>
          <a:chExt cx="0" cy="0"/>
        </a:xfrm>
      </p:grpSpPr>
      <p:sp>
        <p:nvSpPr>
          <p:cNvPr id="523" name="Shape 523"/>
          <p:cNvSpPr txBox="1">
            <a:spLocks noGrp="1"/>
          </p:cNvSpPr>
          <p:nvPr>
            <p:ph type="body" idx="1"/>
          </p:nvPr>
        </p:nvSpPr>
        <p:spPr>
          <a:xfrm>
            <a:off x="656071" y="306375"/>
            <a:ext cx="10818779" cy="442391"/>
          </a:xfrm>
          <a:prstGeom prst="rect">
            <a:avLst/>
          </a:prstGeom>
          <a:noFill/>
          <a:ln>
            <a:noFill/>
          </a:ln>
        </p:spPr>
        <p:txBody>
          <a:bodyPr vert="horz" lIns="0" tIns="0" rIns="0" bIns="0" rtlCol="0" anchor="t" anchorCtr="0">
            <a:noAutofit/>
          </a:bodyPr>
          <a:lstStyle/>
          <a:p>
            <a:pPr>
              <a:buSzPct val="25000"/>
            </a:pPr>
            <a:r>
              <a:rPr lang="en-US" b="1" i="1" dirty="0">
                <a:latin typeface="+mj-lt"/>
                <a:ea typeface="Oswald"/>
                <a:cs typeface="Oswald"/>
                <a:sym typeface="Oswald"/>
              </a:rPr>
              <a:t>What if you want to join two tables that don’t share the same column?</a:t>
            </a:r>
            <a:endParaRPr lang="en" b="1" i="1" dirty="0">
              <a:solidFill>
                <a:srgbClr val="FF0000"/>
              </a:solidFill>
              <a:latin typeface="+mj-lt"/>
              <a:ea typeface="Oswald"/>
              <a:cs typeface="Oswald"/>
              <a:sym typeface="Oswald"/>
            </a:endParaRPr>
          </a:p>
        </p:txBody>
      </p:sp>
      <p:sp>
        <p:nvSpPr>
          <p:cNvPr id="5" name="Rectangle 4">
            <a:extLst>
              <a:ext uri="{FF2B5EF4-FFF2-40B4-BE49-F238E27FC236}">
                <a16:creationId xmlns:a16="http://schemas.microsoft.com/office/drawing/2014/main" id="{CD77C26D-78FD-4654-99B3-7907F6361B21}"/>
              </a:ext>
            </a:extLst>
          </p:cNvPr>
          <p:cNvSpPr/>
          <p:nvPr/>
        </p:nvSpPr>
        <p:spPr>
          <a:xfrm>
            <a:off x="6646407" y="5658123"/>
            <a:ext cx="3508275" cy="850491"/>
          </a:xfrm>
          <a:prstGeom prst="rect">
            <a:avLst/>
          </a:prstGeom>
          <a:solidFill>
            <a:srgbClr val="FF0000"/>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b="1" dirty="0">
                <a:solidFill>
                  <a:schemeClr val="bg1"/>
                </a:solidFill>
                <a:latin typeface="+mj-lt"/>
              </a:rPr>
              <a:t>SOLUTION: DAISY CHAINING</a:t>
            </a:r>
          </a:p>
        </p:txBody>
      </p:sp>
      <p:sp>
        <p:nvSpPr>
          <p:cNvPr id="33" name="Rectangle 32">
            <a:extLst>
              <a:ext uri="{FF2B5EF4-FFF2-40B4-BE49-F238E27FC236}">
                <a16:creationId xmlns:a16="http://schemas.microsoft.com/office/drawing/2014/main" id="{293F707C-1D54-4CA4-9A18-BF0858D33290}"/>
              </a:ext>
            </a:extLst>
          </p:cNvPr>
          <p:cNvSpPr/>
          <p:nvPr/>
        </p:nvSpPr>
        <p:spPr>
          <a:xfrm>
            <a:off x="2220428" y="2511026"/>
            <a:ext cx="2385140" cy="2585323"/>
          </a:xfrm>
          <a:prstGeom prst="rect">
            <a:avLst/>
          </a:prstGeom>
        </p:spPr>
        <p:txBody>
          <a:bodyPr wrap="square">
            <a:spAutoFit/>
          </a:bodyPr>
          <a:lstStyle/>
          <a:p>
            <a:pPr algn="ctr"/>
            <a:r>
              <a:rPr lang="en-US" b="1" dirty="0">
                <a:solidFill>
                  <a:srgbClr val="FF0000"/>
                </a:solidFill>
                <a:latin typeface="+mj-lt"/>
              </a:rPr>
              <a:t>When you want to join two tables but they don’t have a column in common to JOIN two tables, but they don’t have a column in common</a:t>
            </a:r>
            <a:endParaRPr lang="en-US" b="1" dirty="0">
              <a:latin typeface="+mj-lt"/>
            </a:endParaRPr>
          </a:p>
        </p:txBody>
      </p:sp>
      <p:pic>
        <p:nvPicPr>
          <p:cNvPr id="2" name="Picture 1">
            <a:extLst>
              <a:ext uri="{FF2B5EF4-FFF2-40B4-BE49-F238E27FC236}">
                <a16:creationId xmlns:a16="http://schemas.microsoft.com/office/drawing/2014/main" id="{7A2F88D9-BE85-49DF-AB2A-EF727889172C}"/>
              </a:ext>
            </a:extLst>
          </p:cNvPr>
          <p:cNvPicPr>
            <a:picLocks noChangeAspect="1"/>
          </p:cNvPicPr>
          <p:nvPr/>
        </p:nvPicPr>
        <p:blipFill>
          <a:blip r:embed="rId3"/>
          <a:stretch>
            <a:fillRect/>
          </a:stretch>
        </p:blipFill>
        <p:spPr>
          <a:xfrm>
            <a:off x="804390" y="1579458"/>
            <a:ext cx="4090466" cy="5039455"/>
          </a:xfrm>
          <a:prstGeom prst="rect">
            <a:avLst/>
          </a:prstGeom>
        </p:spPr>
      </p:pic>
      <p:pic>
        <p:nvPicPr>
          <p:cNvPr id="6" name="Picture 5">
            <a:extLst>
              <a:ext uri="{FF2B5EF4-FFF2-40B4-BE49-F238E27FC236}">
                <a16:creationId xmlns:a16="http://schemas.microsoft.com/office/drawing/2014/main" id="{F66517DD-5401-4176-87F8-847278E4CE92}"/>
              </a:ext>
            </a:extLst>
          </p:cNvPr>
          <p:cNvPicPr>
            <a:picLocks noChangeAspect="1"/>
          </p:cNvPicPr>
          <p:nvPr/>
        </p:nvPicPr>
        <p:blipFill>
          <a:blip r:embed="rId4"/>
          <a:stretch>
            <a:fillRect/>
          </a:stretch>
        </p:blipFill>
        <p:spPr>
          <a:xfrm>
            <a:off x="5446689" y="1555557"/>
            <a:ext cx="5907713" cy="1973246"/>
          </a:xfrm>
          <a:prstGeom prst="rect">
            <a:avLst/>
          </a:prstGeom>
        </p:spPr>
      </p:pic>
      <p:cxnSp>
        <p:nvCxnSpPr>
          <p:cNvPr id="3" name="Straight Arrow Connector 2">
            <a:extLst>
              <a:ext uri="{FF2B5EF4-FFF2-40B4-BE49-F238E27FC236}">
                <a16:creationId xmlns:a16="http://schemas.microsoft.com/office/drawing/2014/main" id="{DC23549A-45F7-4519-B1EE-CBCD71E06B22}"/>
              </a:ext>
            </a:extLst>
          </p:cNvPr>
          <p:cNvCxnSpPr>
            <a:cxnSpLocks/>
          </p:cNvCxnSpPr>
          <p:nvPr/>
        </p:nvCxnSpPr>
        <p:spPr>
          <a:xfrm>
            <a:off x="6497691" y="2288140"/>
            <a:ext cx="578423" cy="8451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6FB8CDA-BE71-4E11-B8F0-D4A383E3B9D3}"/>
              </a:ext>
            </a:extLst>
          </p:cNvPr>
          <p:cNvCxnSpPr>
            <a:cxnSpLocks/>
          </p:cNvCxnSpPr>
          <p:nvPr/>
        </p:nvCxnSpPr>
        <p:spPr>
          <a:xfrm flipV="1">
            <a:off x="9164972" y="2248251"/>
            <a:ext cx="453006" cy="8850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067A7947-FA2C-4A5E-B6BF-BE778B8FD522}"/>
              </a:ext>
            </a:extLst>
          </p:cNvPr>
          <p:cNvPicPr>
            <a:picLocks noChangeAspect="1"/>
          </p:cNvPicPr>
          <p:nvPr/>
        </p:nvPicPr>
        <p:blipFill>
          <a:blip r:embed="rId5"/>
          <a:stretch>
            <a:fillRect/>
          </a:stretch>
        </p:blipFill>
        <p:spPr>
          <a:xfrm>
            <a:off x="6094601" y="3677461"/>
            <a:ext cx="4390763" cy="1761314"/>
          </a:xfrm>
          <a:prstGeom prst="rect">
            <a:avLst/>
          </a:prstGeom>
        </p:spPr>
      </p:pic>
    </p:spTree>
    <p:extLst>
      <p:ext uri="{BB962C8B-B14F-4D97-AF65-F5344CB8AC3E}">
        <p14:creationId xmlns:p14="http://schemas.microsoft.com/office/powerpoint/2010/main" val="4743918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521"/>
        <p:cNvGrpSpPr/>
        <p:nvPr/>
      </p:nvGrpSpPr>
      <p:grpSpPr>
        <a:xfrm>
          <a:off x="0" y="0"/>
          <a:ext cx="0" cy="0"/>
          <a:chOff x="0" y="0"/>
          <a:chExt cx="0" cy="0"/>
        </a:xfrm>
      </p:grpSpPr>
      <p:sp>
        <p:nvSpPr>
          <p:cNvPr id="523" name="Shape 523"/>
          <p:cNvSpPr txBox="1">
            <a:spLocks noGrp="1"/>
          </p:cNvSpPr>
          <p:nvPr>
            <p:ph type="body" idx="1"/>
          </p:nvPr>
        </p:nvSpPr>
        <p:spPr>
          <a:xfrm>
            <a:off x="656071" y="306375"/>
            <a:ext cx="11281371" cy="442391"/>
          </a:xfrm>
          <a:prstGeom prst="rect">
            <a:avLst/>
          </a:prstGeom>
          <a:noFill/>
          <a:ln>
            <a:noFill/>
          </a:ln>
        </p:spPr>
        <p:txBody>
          <a:bodyPr vert="horz" lIns="0" tIns="0" rIns="0" bIns="0" rtlCol="0" anchor="t" anchorCtr="0">
            <a:noAutofit/>
          </a:bodyPr>
          <a:lstStyle/>
          <a:p>
            <a:pPr>
              <a:buSzPct val="25000"/>
            </a:pPr>
            <a:r>
              <a:rPr lang="en-US" b="1" i="1" dirty="0">
                <a:latin typeface="+mj-lt"/>
                <a:ea typeface="Oswald"/>
                <a:cs typeface="Oswald"/>
                <a:sym typeface="Oswald"/>
              </a:rPr>
              <a:t>What if you are getting duplicate records or rows after performing a join?</a:t>
            </a:r>
            <a:endParaRPr lang="en" b="1" i="1" dirty="0">
              <a:solidFill>
                <a:srgbClr val="FF0000"/>
              </a:solidFill>
              <a:latin typeface="+mj-lt"/>
              <a:ea typeface="Oswald"/>
              <a:cs typeface="Oswald"/>
              <a:sym typeface="Oswald"/>
            </a:endParaRPr>
          </a:p>
        </p:txBody>
      </p:sp>
      <p:pic>
        <p:nvPicPr>
          <p:cNvPr id="8" name="Picture 7">
            <a:extLst>
              <a:ext uri="{FF2B5EF4-FFF2-40B4-BE49-F238E27FC236}">
                <a16:creationId xmlns:a16="http://schemas.microsoft.com/office/drawing/2014/main" id="{FCA7BBA2-24EE-4264-AB1A-E692529AD1D9}"/>
              </a:ext>
            </a:extLst>
          </p:cNvPr>
          <p:cNvPicPr>
            <a:picLocks noChangeAspect="1"/>
          </p:cNvPicPr>
          <p:nvPr/>
        </p:nvPicPr>
        <p:blipFill>
          <a:blip r:embed="rId3"/>
          <a:stretch>
            <a:fillRect/>
          </a:stretch>
        </p:blipFill>
        <p:spPr>
          <a:xfrm>
            <a:off x="4181932" y="1661819"/>
            <a:ext cx="1557964" cy="1749603"/>
          </a:xfrm>
          <a:prstGeom prst="rect">
            <a:avLst/>
          </a:prstGeom>
        </p:spPr>
      </p:pic>
      <p:pic>
        <p:nvPicPr>
          <p:cNvPr id="9" name="Picture 8">
            <a:extLst>
              <a:ext uri="{FF2B5EF4-FFF2-40B4-BE49-F238E27FC236}">
                <a16:creationId xmlns:a16="http://schemas.microsoft.com/office/drawing/2014/main" id="{5F10ED2A-63E3-46B5-A34A-F96866551A0F}"/>
              </a:ext>
            </a:extLst>
          </p:cNvPr>
          <p:cNvPicPr>
            <a:picLocks noChangeAspect="1"/>
          </p:cNvPicPr>
          <p:nvPr/>
        </p:nvPicPr>
        <p:blipFill>
          <a:blip r:embed="rId4"/>
          <a:stretch>
            <a:fillRect/>
          </a:stretch>
        </p:blipFill>
        <p:spPr>
          <a:xfrm>
            <a:off x="6764088" y="1661819"/>
            <a:ext cx="2224822" cy="1749603"/>
          </a:xfrm>
          <a:prstGeom prst="rect">
            <a:avLst/>
          </a:prstGeom>
        </p:spPr>
      </p:pic>
      <p:sp>
        <p:nvSpPr>
          <p:cNvPr id="10" name="Plus Sign 9">
            <a:extLst>
              <a:ext uri="{FF2B5EF4-FFF2-40B4-BE49-F238E27FC236}">
                <a16:creationId xmlns:a16="http://schemas.microsoft.com/office/drawing/2014/main" id="{D75AC195-2C15-4B17-86B0-C59DF6454259}"/>
              </a:ext>
            </a:extLst>
          </p:cNvPr>
          <p:cNvSpPr/>
          <p:nvPr/>
        </p:nvSpPr>
        <p:spPr>
          <a:xfrm>
            <a:off x="5940783" y="2260356"/>
            <a:ext cx="622418" cy="622418"/>
          </a:xfrm>
          <a:prstGeom prst="mathPlus">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DC2BB"/>
              </a:solidFill>
            </a:endParaRPr>
          </a:p>
        </p:txBody>
      </p:sp>
      <p:sp>
        <p:nvSpPr>
          <p:cNvPr id="3" name="TextBox 2">
            <a:extLst>
              <a:ext uri="{FF2B5EF4-FFF2-40B4-BE49-F238E27FC236}">
                <a16:creationId xmlns:a16="http://schemas.microsoft.com/office/drawing/2014/main" id="{1DC6EE04-3792-4C11-8D05-C899AED8F4CA}"/>
              </a:ext>
            </a:extLst>
          </p:cNvPr>
          <p:cNvSpPr txBox="1"/>
          <p:nvPr/>
        </p:nvSpPr>
        <p:spPr>
          <a:xfrm>
            <a:off x="5515858" y="2921341"/>
            <a:ext cx="1472268" cy="545285"/>
          </a:xfrm>
          <a:prstGeom prst="rect">
            <a:avLst/>
          </a:prstGeom>
          <a:noFill/>
        </p:spPr>
        <p:txBody>
          <a:bodyPr wrap="square" rtlCol="0">
            <a:noAutofit/>
          </a:bodyPr>
          <a:lstStyle/>
          <a:p>
            <a:pPr algn="ctr">
              <a:spcAft>
                <a:spcPts val="600"/>
              </a:spcAft>
            </a:pPr>
            <a:r>
              <a:rPr lang="en-US" sz="1000" i="1" dirty="0">
                <a:solidFill>
                  <a:srgbClr val="69747C"/>
                </a:solidFill>
                <a:latin typeface="+mj-lt"/>
                <a:cs typeface="Arial" panose="020B0604020202020204" pitchFamily="34" charset="0"/>
              </a:rPr>
              <a:t>Joining on CUST_ID</a:t>
            </a:r>
          </a:p>
        </p:txBody>
      </p:sp>
      <p:pic>
        <p:nvPicPr>
          <p:cNvPr id="4" name="Picture 3">
            <a:extLst>
              <a:ext uri="{FF2B5EF4-FFF2-40B4-BE49-F238E27FC236}">
                <a16:creationId xmlns:a16="http://schemas.microsoft.com/office/drawing/2014/main" id="{31E5C752-6527-452B-8667-FC235BC73121}"/>
              </a:ext>
            </a:extLst>
          </p:cNvPr>
          <p:cNvPicPr>
            <a:picLocks noChangeAspect="1"/>
          </p:cNvPicPr>
          <p:nvPr/>
        </p:nvPicPr>
        <p:blipFill>
          <a:blip r:embed="rId5"/>
          <a:stretch>
            <a:fillRect/>
          </a:stretch>
        </p:blipFill>
        <p:spPr>
          <a:xfrm>
            <a:off x="9695285" y="979585"/>
            <a:ext cx="2078644" cy="1364467"/>
          </a:xfrm>
          <a:prstGeom prst="rect">
            <a:avLst/>
          </a:prstGeom>
        </p:spPr>
      </p:pic>
      <p:sp>
        <p:nvSpPr>
          <p:cNvPr id="11" name="Equals 10">
            <a:extLst>
              <a:ext uri="{FF2B5EF4-FFF2-40B4-BE49-F238E27FC236}">
                <a16:creationId xmlns:a16="http://schemas.microsoft.com/office/drawing/2014/main" id="{C84A5EA6-777D-4404-9229-B324DFD24DF4}"/>
              </a:ext>
            </a:extLst>
          </p:cNvPr>
          <p:cNvSpPr/>
          <p:nvPr/>
        </p:nvSpPr>
        <p:spPr>
          <a:xfrm>
            <a:off x="9022250" y="2272849"/>
            <a:ext cx="639695" cy="527539"/>
          </a:xfrm>
          <a:prstGeom prst="mathEqual">
            <a:avLst/>
          </a:prstGeom>
          <a:solidFill>
            <a:srgbClr val="1DC2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C2BB"/>
              </a:solidFill>
            </a:endParaRPr>
          </a:p>
        </p:txBody>
      </p:sp>
      <p:pic>
        <p:nvPicPr>
          <p:cNvPr id="5" name="Picture 4">
            <a:extLst>
              <a:ext uri="{FF2B5EF4-FFF2-40B4-BE49-F238E27FC236}">
                <a16:creationId xmlns:a16="http://schemas.microsoft.com/office/drawing/2014/main" id="{1C140309-6AF1-4E43-854D-35BE9A4AD54F}"/>
              </a:ext>
            </a:extLst>
          </p:cNvPr>
          <p:cNvPicPr>
            <a:picLocks noChangeAspect="1"/>
          </p:cNvPicPr>
          <p:nvPr/>
        </p:nvPicPr>
        <p:blipFill>
          <a:blip r:embed="rId6"/>
          <a:stretch>
            <a:fillRect/>
          </a:stretch>
        </p:blipFill>
        <p:spPr>
          <a:xfrm>
            <a:off x="9695285" y="2641480"/>
            <a:ext cx="2078644" cy="1960473"/>
          </a:xfrm>
          <a:prstGeom prst="rect">
            <a:avLst/>
          </a:prstGeom>
        </p:spPr>
      </p:pic>
      <p:sp>
        <p:nvSpPr>
          <p:cNvPr id="13" name="TextBox 12">
            <a:extLst>
              <a:ext uri="{FF2B5EF4-FFF2-40B4-BE49-F238E27FC236}">
                <a16:creationId xmlns:a16="http://schemas.microsoft.com/office/drawing/2014/main" id="{EDC982E0-19A2-4542-9FB1-302E93020A9E}"/>
              </a:ext>
            </a:extLst>
          </p:cNvPr>
          <p:cNvSpPr txBox="1"/>
          <p:nvPr/>
        </p:nvSpPr>
        <p:spPr>
          <a:xfrm>
            <a:off x="6976594" y="3479897"/>
            <a:ext cx="1910145" cy="391296"/>
          </a:xfrm>
          <a:prstGeom prst="rect">
            <a:avLst/>
          </a:prstGeom>
        </p:spPr>
        <p:style>
          <a:lnRef idx="1">
            <a:schemeClr val="accent1"/>
          </a:lnRef>
          <a:fillRef idx="3">
            <a:schemeClr val="accent1"/>
          </a:fillRef>
          <a:effectRef idx="2">
            <a:schemeClr val="accent1"/>
          </a:effectRef>
          <a:fontRef idx="minor">
            <a:schemeClr val="lt1"/>
          </a:fontRef>
        </p:style>
        <p:txBody>
          <a:bodyPr wrap="square" rtlCol="0">
            <a:noAutofit/>
          </a:bodyPr>
          <a:lstStyle/>
          <a:p>
            <a:pPr algn="ctr">
              <a:spcAft>
                <a:spcPts val="600"/>
              </a:spcAft>
            </a:pPr>
            <a:r>
              <a:rPr lang="en-US" sz="1000" b="1" i="1" dirty="0">
                <a:solidFill>
                  <a:schemeClr val="bg1"/>
                </a:solidFill>
                <a:latin typeface="+mj-lt"/>
                <a:cs typeface="Arial" panose="020B0604020202020204" pitchFamily="34" charset="0"/>
              </a:rPr>
              <a:t>CUST_ID is not unique in Table B</a:t>
            </a:r>
          </a:p>
        </p:txBody>
      </p:sp>
      <p:sp>
        <p:nvSpPr>
          <p:cNvPr id="14" name="TextBox 13">
            <a:extLst>
              <a:ext uri="{FF2B5EF4-FFF2-40B4-BE49-F238E27FC236}">
                <a16:creationId xmlns:a16="http://schemas.microsoft.com/office/drawing/2014/main" id="{092A413F-78C4-42B4-86F0-F6F42D52FABA}"/>
              </a:ext>
            </a:extLst>
          </p:cNvPr>
          <p:cNvSpPr txBox="1"/>
          <p:nvPr/>
        </p:nvSpPr>
        <p:spPr>
          <a:xfrm>
            <a:off x="374191" y="4601953"/>
            <a:ext cx="4357200" cy="263143"/>
          </a:xfrm>
          <a:prstGeom prst="rect">
            <a:avLst/>
          </a:prstGeom>
        </p:spPr>
        <p:style>
          <a:lnRef idx="1">
            <a:schemeClr val="accent1"/>
          </a:lnRef>
          <a:fillRef idx="3">
            <a:schemeClr val="accent1"/>
          </a:fillRef>
          <a:effectRef idx="2">
            <a:schemeClr val="accent1"/>
          </a:effectRef>
          <a:fontRef idx="minor">
            <a:schemeClr val="lt1"/>
          </a:fontRef>
        </p:style>
        <p:txBody>
          <a:bodyPr wrap="square" rtlCol="0">
            <a:noAutofit/>
          </a:bodyPr>
          <a:lstStyle/>
          <a:p>
            <a:pPr algn="ctr">
              <a:spcAft>
                <a:spcPts val="600"/>
              </a:spcAft>
            </a:pPr>
            <a:r>
              <a:rPr lang="en-US" sz="1000" b="1" i="1" dirty="0">
                <a:solidFill>
                  <a:schemeClr val="bg1"/>
                </a:solidFill>
                <a:latin typeface="+mj-lt"/>
                <a:cs typeface="Arial" panose="020B0604020202020204" pitchFamily="34" charset="0"/>
              </a:rPr>
              <a:t>REQUIREMENTS FOR A JOIN BETWEEN TWO TABLES</a:t>
            </a:r>
          </a:p>
        </p:txBody>
      </p:sp>
      <p:sp>
        <p:nvSpPr>
          <p:cNvPr id="15" name="TextBox 14">
            <a:extLst>
              <a:ext uri="{FF2B5EF4-FFF2-40B4-BE49-F238E27FC236}">
                <a16:creationId xmlns:a16="http://schemas.microsoft.com/office/drawing/2014/main" id="{ACDE6434-9762-4406-AA11-C48FE0240EC7}"/>
              </a:ext>
            </a:extLst>
          </p:cNvPr>
          <p:cNvSpPr txBox="1"/>
          <p:nvPr/>
        </p:nvSpPr>
        <p:spPr>
          <a:xfrm>
            <a:off x="130056" y="4888387"/>
            <a:ext cx="4765361" cy="1600438"/>
          </a:xfrm>
          <a:prstGeom prst="rect">
            <a:avLst/>
          </a:prstGeom>
          <a:noFill/>
        </p:spPr>
        <p:txBody>
          <a:bodyPr wrap="square" rtlCol="0" anchor="t">
            <a:spAutoFit/>
          </a:bodyPr>
          <a:lstStyle/>
          <a:p>
            <a:pPr marL="342900" indent="-342900">
              <a:buAutoNum type="arabicPeriod"/>
            </a:pPr>
            <a:r>
              <a:rPr lang="en-US" sz="1400" b="1" dirty="0">
                <a:latin typeface="+mj-lt"/>
                <a:cs typeface="Arial"/>
              </a:rPr>
              <a:t>At least 2 tables, with at least 1 column/field in common</a:t>
            </a:r>
          </a:p>
          <a:p>
            <a:pPr marL="342900" indent="-342900">
              <a:buAutoNum type="arabicPeriod"/>
            </a:pPr>
            <a:r>
              <a:rPr lang="en-US" sz="1400" b="1" dirty="0">
                <a:latin typeface="+mj-lt"/>
                <a:cs typeface="Arial"/>
              </a:rPr>
              <a:t>Column/field(s) tables have in common, </a:t>
            </a:r>
            <a:r>
              <a:rPr lang="en-US" sz="1400" b="1" dirty="0">
                <a:solidFill>
                  <a:srgbClr val="FF0000"/>
                </a:solidFill>
                <a:latin typeface="+mj-lt"/>
                <a:cs typeface="Arial"/>
              </a:rPr>
              <a:t>MUST</a:t>
            </a:r>
            <a:r>
              <a:rPr lang="en-US" sz="1400" b="1" dirty="0">
                <a:latin typeface="+mj-lt"/>
                <a:cs typeface="Arial"/>
              </a:rPr>
              <a:t> be same data type</a:t>
            </a:r>
          </a:p>
          <a:p>
            <a:pPr marL="342900" indent="-342900">
              <a:buAutoNum type="arabicPeriod"/>
            </a:pPr>
            <a:r>
              <a:rPr lang="en-US" sz="1400" b="1" dirty="0">
                <a:highlight>
                  <a:srgbClr val="FFFF00"/>
                </a:highlight>
                <a:latin typeface="+mj-lt"/>
                <a:cs typeface="Arial"/>
              </a:rPr>
              <a:t>The column/field in Table B </a:t>
            </a:r>
            <a:r>
              <a:rPr lang="en-US" sz="1400" b="1" i="1" dirty="0">
                <a:solidFill>
                  <a:srgbClr val="FF0000"/>
                </a:solidFill>
                <a:highlight>
                  <a:srgbClr val="FFFF00"/>
                </a:highlight>
                <a:latin typeface="+mj-lt"/>
                <a:cs typeface="Arial"/>
              </a:rPr>
              <a:t>should</a:t>
            </a:r>
            <a:r>
              <a:rPr lang="en-US" sz="1400" b="1" dirty="0">
                <a:highlight>
                  <a:srgbClr val="FFFF00"/>
                </a:highlight>
                <a:latin typeface="+mj-lt"/>
                <a:cs typeface="Arial"/>
              </a:rPr>
              <a:t> be unique, otherwise duplication will occur </a:t>
            </a:r>
            <a:r>
              <a:rPr lang="en-US" sz="1400" b="1" i="1" dirty="0">
                <a:highlight>
                  <a:srgbClr val="FFFF00"/>
                </a:highlight>
                <a:latin typeface="+mj-lt"/>
                <a:cs typeface="Arial"/>
              </a:rPr>
              <a:t>(more on this later)</a:t>
            </a:r>
          </a:p>
        </p:txBody>
      </p:sp>
      <p:sp>
        <p:nvSpPr>
          <p:cNvPr id="16" name="Rectangle 15">
            <a:extLst>
              <a:ext uri="{FF2B5EF4-FFF2-40B4-BE49-F238E27FC236}">
                <a16:creationId xmlns:a16="http://schemas.microsoft.com/office/drawing/2014/main" id="{88B9A802-1197-414C-A847-08B1C12E8702}"/>
              </a:ext>
            </a:extLst>
          </p:cNvPr>
          <p:cNvSpPr/>
          <p:nvPr/>
        </p:nvSpPr>
        <p:spPr>
          <a:xfrm>
            <a:off x="6928247" y="4865096"/>
            <a:ext cx="2006837" cy="463790"/>
          </a:xfrm>
          <a:prstGeom prst="rect">
            <a:avLst/>
          </a:prstGeom>
          <a:solidFill>
            <a:srgbClr val="FF0000"/>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b="1" dirty="0">
                <a:solidFill>
                  <a:schemeClr val="bg1"/>
                </a:solidFill>
                <a:latin typeface="+mj-lt"/>
              </a:rPr>
              <a:t>SOLUTIONS</a:t>
            </a:r>
          </a:p>
        </p:txBody>
      </p:sp>
      <p:sp>
        <p:nvSpPr>
          <p:cNvPr id="18" name="Rectangle 17">
            <a:extLst>
              <a:ext uri="{FF2B5EF4-FFF2-40B4-BE49-F238E27FC236}">
                <a16:creationId xmlns:a16="http://schemas.microsoft.com/office/drawing/2014/main" id="{CCA8248D-DD16-481D-A8E1-BCFAA5A20B6D}"/>
              </a:ext>
            </a:extLst>
          </p:cNvPr>
          <p:cNvSpPr/>
          <p:nvPr/>
        </p:nvSpPr>
        <p:spPr>
          <a:xfrm>
            <a:off x="5784208" y="5554323"/>
            <a:ext cx="1635853" cy="934502"/>
          </a:xfrm>
          <a:prstGeom prst="rect">
            <a:avLst/>
          </a:prstGeom>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b="1" dirty="0" err="1">
                <a:solidFill>
                  <a:schemeClr val="bg1"/>
                </a:solidFill>
                <a:latin typeface="+mj-lt"/>
              </a:rPr>
              <a:t>Dedup</a:t>
            </a:r>
            <a:r>
              <a:rPr lang="en-US" sz="1400" b="1" dirty="0">
                <a:solidFill>
                  <a:schemeClr val="bg1"/>
                </a:solidFill>
                <a:latin typeface="+mj-lt"/>
              </a:rPr>
              <a:t> TABLE B via Subquery or CTE.</a:t>
            </a:r>
          </a:p>
        </p:txBody>
      </p:sp>
      <p:sp>
        <p:nvSpPr>
          <p:cNvPr id="19" name="Rectangle 18">
            <a:extLst>
              <a:ext uri="{FF2B5EF4-FFF2-40B4-BE49-F238E27FC236}">
                <a16:creationId xmlns:a16="http://schemas.microsoft.com/office/drawing/2014/main" id="{9D7E6366-D1CD-47B6-8C51-794F1B81B851}"/>
              </a:ext>
            </a:extLst>
          </p:cNvPr>
          <p:cNvSpPr/>
          <p:nvPr/>
        </p:nvSpPr>
        <p:spPr>
          <a:xfrm>
            <a:off x="8308852" y="5554323"/>
            <a:ext cx="1635853" cy="934502"/>
          </a:xfrm>
          <a:prstGeom prst="rect">
            <a:avLst/>
          </a:prstGeom>
          <a:solidFill>
            <a:schemeClr val="tx1"/>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b="1" dirty="0">
                <a:solidFill>
                  <a:schemeClr val="bg1"/>
                </a:solidFill>
                <a:latin typeface="+mj-lt"/>
              </a:rPr>
              <a:t>Join on more than column, if possible.</a:t>
            </a:r>
          </a:p>
        </p:txBody>
      </p:sp>
      <p:pic>
        <p:nvPicPr>
          <p:cNvPr id="17" name="Picture 16">
            <a:extLst>
              <a:ext uri="{FF2B5EF4-FFF2-40B4-BE49-F238E27FC236}">
                <a16:creationId xmlns:a16="http://schemas.microsoft.com/office/drawing/2014/main" id="{F2B3D9EC-8B1C-44CE-8BDF-5CD3551B3C7F}"/>
              </a:ext>
            </a:extLst>
          </p:cNvPr>
          <p:cNvPicPr>
            <a:picLocks noChangeAspect="1"/>
          </p:cNvPicPr>
          <p:nvPr/>
        </p:nvPicPr>
        <p:blipFill>
          <a:blip r:embed="rId7"/>
          <a:stretch>
            <a:fillRect/>
          </a:stretch>
        </p:blipFill>
        <p:spPr>
          <a:xfrm>
            <a:off x="638404" y="1304314"/>
            <a:ext cx="3085488" cy="3085488"/>
          </a:xfrm>
          <a:prstGeom prst="rect">
            <a:avLst/>
          </a:prstGeom>
        </p:spPr>
      </p:pic>
      <p:sp>
        <p:nvSpPr>
          <p:cNvPr id="20" name="Oval 19">
            <a:extLst>
              <a:ext uri="{FF2B5EF4-FFF2-40B4-BE49-F238E27FC236}">
                <a16:creationId xmlns:a16="http://schemas.microsoft.com/office/drawing/2014/main" id="{9CCCBE6F-CB43-4DF5-8FB8-35E3A7B53B1D}"/>
              </a:ext>
            </a:extLst>
          </p:cNvPr>
          <p:cNvSpPr/>
          <p:nvPr/>
        </p:nvSpPr>
        <p:spPr>
          <a:xfrm>
            <a:off x="9454392" y="1555785"/>
            <a:ext cx="174995" cy="17499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C2BB"/>
              </a:solidFill>
            </a:endParaRPr>
          </a:p>
        </p:txBody>
      </p:sp>
      <p:sp>
        <p:nvSpPr>
          <p:cNvPr id="22" name="Oval 21">
            <a:extLst>
              <a:ext uri="{FF2B5EF4-FFF2-40B4-BE49-F238E27FC236}">
                <a16:creationId xmlns:a16="http://schemas.microsoft.com/office/drawing/2014/main" id="{A6557A22-AED0-435D-9687-B9F2D0F78B6C}"/>
              </a:ext>
            </a:extLst>
          </p:cNvPr>
          <p:cNvSpPr/>
          <p:nvPr/>
        </p:nvSpPr>
        <p:spPr>
          <a:xfrm>
            <a:off x="9464803" y="1775478"/>
            <a:ext cx="174995" cy="17499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C2BB"/>
              </a:solidFill>
            </a:endParaRPr>
          </a:p>
        </p:txBody>
      </p:sp>
      <p:sp>
        <p:nvSpPr>
          <p:cNvPr id="23" name="Oval 22">
            <a:extLst>
              <a:ext uri="{FF2B5EF4-FFF2-40B4-BE49-F238E27FC236}">
                <a16:creationId xmlns:a16="http://schemas.microsoft.com/office/drawing/2014/main" id="{7C841981-CC53-40F3-9318-9F64F2BD5A3A}"/>
              </a:ext>
            </a:extLst>
          </p:cNvPr>
          <p:cNvSpPr/>
          <p:nvPr/>
        </p:nvSpPr>
        <p:spPr>
          <a:xfrm>
            <a:off x="9464802" y="1985135"/>
            <a:ext cx="174995" cy="17499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C2BB"/>
              </a:solidFill>
            </a:endParaRPr>
          </a:p>
        </p:txBody>
      </p:sp>
      <p:sp>
        <p:nvSpPr>
          <p:cNvPr id="24" name="Oval 23">
            <a:extLst>
              <a:ext uri="{FF2B5EF4-FFF2-40B4-BE49-F238E27FC236}">
                <a16:creationId xmlns:a16="http://schemas.microsoft.com/office/drawing/2014/main" id="{8C7720C8-0ADA-48ED-941A-6516F79D5C55}"/>
              </a:ext>
            </a:extLst>
          </p:cNvPr>
          <p:cNvSpPr/>
          <p:nvPr/>
        </p:nvSpPr>
        <p:spPr>
          <a:xfrm>
            <a:off x="9475799" y="2185351"/>
            <a:ext cx="174995" cy="17499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C2BB"/>
              </a:solidFill>
            </a:endParaRPr>
          </a:p>
        </p:txBody>
      </p:sp>
      <p:sp>
        <p:nvSpPr>
          <p:cNvPr id="25" name="Oval 24">
            <a:extLst>
              <a:ext uri="{FF2B5EF4-FFF2-40B4-BE49-F238E27FC236}">
                <a16:creationId xmlns:a16="http://schemas.microsoft.com/office/drawing/2014/main" id="{3F014987-2F02-4C62-A440-63523257B844}"/>
              </a:ext>
            </a:extLst>
          </p:cNvPr>
          <p:cNvSpPr/>
          <p:nvPr/>
        </p:nvSpPr>
        <p:spPr>
          <a:xfrm>
            <a:off x="9591118" y="3187474"/>
            <a:ext cx="174995" cy="17499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C2BB"/>
              </a:solidFill>
            </a:endParaRPr>
          </a:p>
        </p:txBody>
      </p:sp>
      <p:sp>
        <p:nvSpPr>
          <p:cNvPr id="26" name="Oval 25">
            <a:extLst>
              <a:ext uri="{FF2B5EF4-FFF2-40B4-BE49-F238E27FC236}">
                <a16:creationId xmlns:a16="http://schemas.microsoft.com/office/drawing/2014/main" id="{DC183D63-0324-4FB2-B709-F8BCF421A190}"/>
              </a:ext>
            </a:extLst>
          </p:cNvPr>
          <p:cNvSpPr/>
          <p:nvPr/>
        </p:nvSpPr>
        <p:spPr>
          <a:xfrm>
            <a:off x="9591118" y="3379966"/>
            <a:ext cx="174995" cy="17499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C2BB"/>
              </a:solidFill>
            </a:endParaRPr>
          </a:p>
        </p:txBody>
      </p:sp>
      <p:sp>
        <p:nvSpPr>
          <p:cNvPr id="27" name="Oval 26">
            <a:extLst>
              <a:ext uri="{FF2B5EF4-FFF2-40B4-BE49-F238E27FC236}">
                <a16:creationId xmlns:a16="http://schemas.microsoft.com/office/drawing/2014/main" id="{1BEBC203-B0C6-4687-B6E3-8E2C127AFC6F}"/>
              </a:ext>
            </a:extLst>
          </p:cNvPr>
          <p:cNvSpPr/>
          <p:nvPr/>
        </p:nvSpPr>
        <p:spPr>
          <a:xfrm>
            <a:off x="9591118" y="3572399"/>
            <a:ext cx="174995" cy="17499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C2BB"/>
              </a:solidFill>
            </a:endParaRPr>
          </a:p>
        </p:txBody>
      </p:sp>
      <p:sp>
        <p:nvSpPr>
          <p:cNvPr id="28" name="Oval 27">
            <a:extLst>
              <a:ext uri="{FF2B5EF4-FFF2-40B4-BE49-F238E27FC236}">
                <a16:creationId xmlns:a16="http://schemas.microsoft.com/office/drawing/2014/main" id="{0373EFB0-2001-4E3B-968F-C6D151014677}"/>
              </a:ext>
            </a:extLst>
          </p:cNvPr>
          <p:cNvSpPr/>
          <p:nvPr/>
        </p:nvSpPr>
        <p:spPr>
          <a:xfrm>
            <a:off x="9591117" y="3758001"/>
            <a:ext cx="174995" cy="17499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C2BB"/>
              </a:solidFill>
            </a:endParaRPr>
          </a:p>
        </p:txBody>
      </p:sp>
      <p:sp>
        <p:nvSpPr>
          <p:cNvPr id="29" name="Oval 28">
            <a:extLst>
              <a:ext uri="{FF2B5EF4-FFF2-40B4-BE49-F238E27FC236}">
                <a16:creationId xmlns:a16="http://schemas.microsoft.com/office/drawing/2014/main" id="{AC6D1D8F-6C37-47E9-B512-7B32D7C6A873}"/>
              </a:ext>
            </a:extLst>
          </p:cNvPr>
          <p:cNvSpPr/>
          <p:nvPr/>
        </p:nvSpPr>
        <p:spPr>
          <a:xfrm>
            <a:off x="6555752" y="2187484"/>
            <a:ext cx="174995" cy="17499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C2BB"/>
              </a:solidFill>
            </a:endParaRPr>
          </a:p>
        </p:txBody>
      </p:sp>
      <p:sp>
        <p:nvSpPr>
          <p:cNvPr id="30" name="Oval 29">
            <a:extLst>
              <a:ext uri="{FF2B5EF4-FFF2-40B4-BE49-F238E27FC236}">
                <a16:creationId xmlns:a16="http://schemas.microsoft.com/office/drawing/2014/main" id="{88083613-F1BD-4AB1-A2D3-6A6B4CF7320F}"/>
              </a:ext>
            </a:extLst>
          </p:cNvPr>
          <p:cNvSpPr/>
          <p:nvPr/>
        </p:nvSpPr>
        <p:spPr>
          <a:xfrm>
            <a:off x="6556787" y="3229199"/>
            <a:ext cx="174995" cy="17499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C2BB"/>
              </a:solidFill>
            </a:endParaRPr>
          </a:p>
        </p:txBody>
      </p:sp>
      <p:sp>
        <p:nvSpPr>
          <p:cNvPr id="31" name="Oval 30">
            <a:extLst>
              <a:ext uri="{FF2B5EF4-FFF2-40B4-BE49-F238E27FC236}">
                <a16:creationId xmlns:a16="http://schemas.microsoft.com/office/drawing/2014/main" id="{08B42907-E295-4624-8537-C9680958CC37}"/>
              </a:ext>
            </a:extLst>
          </p:cNvPr>
          <p:cNvSpPr/>
          <p:nvPr/>
        </p:nvSpPr>
        <p:spPr>
          <a:xfrm>
            <a:off x="6555753" y="3038329"/>
            <a:ext cx="174995" cy="17499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C2BB"/>
              </a:solidFill>
            </a:endParaRPr>
          </a:p>
        </p:txBody>
      </p:sp>
      <p:sp>
        <p:nvSpPr>
          <p:cNvPr id="32" name="Oval 31">
            <a:extLst>
              <a:ext uri="{FF2B5EF4-FFF2-40B4-BE49-F238E27FC236}">
                <a16:creationId xmlns:a16="http://schemas.microsoft.com/office/drawing/2014/main" id="{8767C7EC-34FA-4384-B3C9-8A7A5CB17768}"/>
              </a:ext>
            </a:extLst>
          </p:cNvPr>
          <p:cNvSpPr/>
          <p:nvPr/>
        </p:nvSpPr>
        <p:spPr>
          <a:xfrm>
            <a:off x="6559264" y="2697529"/>
            <a:ext cx="174995" cy="17499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DC2BB"/>
              </a:solidFill>
            </a:endParaRPr>
          </a:p>
        </p:txBody>
      </p:sp>
    </p:spTree>
    <p:extLst>
      <p:ext uri="{BB962C8B-B14F-4D97-AF65-F5344CB8AC3E}">
        <p14:creationId xmlns:p14="http://schemas.microsoft.com/office/powerpoint/2010/main" val="19816110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Instructor Led: Write the SQL JOIN as a Class</a:t>
            </a:r>
          </a:p>
        </p:txBody>
      </p:sp>
      <p:sp>
        <p:nvSpPr>
          <p:cNvPr id="8" name="TextBox 7">
            <a:extLst>
              <a:ext uri="{FF2B5EF4-FFF2-40B4-BE49-F238E27FC236}">
                <a16:creationId xmlns:a16="http://schemas.microsoft.com/office/drawing/2014/main" id="{56B403D6-C7CC-4E93-8757-446BCDF80715}"/>
              </a:ext>
            </a:extLst>
          </p:cNvPr>
          <p:cNvSpPr txBox="1"/>
          <p:nvPr/>
        </p:nvSpPr>
        <p:spPr>
          <a:xfrm>
            <a:off x="383083" y="1648255"/>
            <a:ext cx="5228921" cy="2979011"/>
          </a:xfrm>
          <a:prstGeom prst="rect">
            <a:avLst/>
          </a:prstGeom>
          <a:ln w="57150">
            <a:prstDash val="sysDash"/>
          </a:ln>
        </p:spPr>
        <p:style>
          <a:lnRef idx="2">
            <a:schemeClr val="accent6"/>
          </a:lnRef>
          <a:fillRef idx="1">
            <a:schemeClr val="lt1"/>
          </a:fillRef>
          <a:effectRef idx="0">
            <a:schemeClr val="accent6"/>
          </a:effectRef>
          <a:fontRef idx="minor">
            <a:schemeClr val="dk1"/>
          </a:fontRef>
        </p:style>
        <p:txBody>
          <a:bodyPr wrap="square" rtlCol="0">
            <a:noAutofit/>
          </a:bodyPr>
          <a:lstStyle/>
          <a:p>
            <a:pPr algn="ctr">
              <a:spcAft>
                <a:spcPts val="600"/>
              </a:spcAft>
            </a:pPr>
            <a:r>
              <a:rPr lang="en-US" sz="3200" b="1" i="1" dirty="0">
                <a:solidFill>
                  <a:srgbClr val="69747C"/>
                </a:solidFill>
                <a:latin typeface="+mj-lt"/>
                <a:cs typeface="Arial" panose="020B0604020202020204" pitchFamily="34" charset="0"/>
              </a:rPr>
              <a:t>Hey Analyst, Give me the top 10 stores in terms of sales for 2014. I want them listed by store name. </a:t>
            </a:r>
            <a:endParaRPr lang="en-US" sz="3200" i="1" dirty="0">
              <a:solidFill>
                <a:srgbClr val="69747C"/>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EDEC6CCB-0D9E-4B31-9B67-297A5CAE0991}"/>
              </a:ext>
            </a:extLst>
          </p:cNvPr>
          <p:cNvSpPr/>
          <p:nvPr/>
        </p:nvSpPr>
        <p:spPr>
          <a:xfrm>
            <a:off x="6727372" y="1404432"/>
            <a:ext cx="4627266" cy="4462760"/>
          </a:xfrm>
          <a:prstGeom prst="rect">
            <a:avLst/>
          </a:prstGeom>
        </p:spPr>
        <p:txBody>
          <a:bodyPr wrap="square">
            <a:spAutoFit/>
          </a:bodyPr>
          <a:lstStyle/>
          <a:p>
            <a:r>
              <a:rPr lang="en-US" sz="2400" b="1" dirty="0">
                <a:solidFill>
                  <a:srgbClr val="FF0000"/>
                </a:solidFill>
                <a:latin typeface="+mj-lt"/>
              </a:rPr>
              <a:t>Framework for approach</a:t>
            </a:r>
          </a:p>
          <a:p>
            <a:endParaRPr lang="en-US" sz="2000" b="1" dirty="0">
              <a:solidFill>
                <a:srgbClr val="FF0000"/>
              </a:solidFill>
              <a:latin typeface="+mj-lt"/>
            </a:endParaRPr>
          </a:p>
          <a:p>
            <a:pPr marL="514350" indent="-514350">
              <a:buAutoNum type="arabicPeriod"/>
            </a:pPr>
            <a:r>
              <a:rPr lang="en-US" sz="2000" b="1" dirty="0">
                <a:latin typeface="+mj-lt"/>
              </a:rPr>
              <a:t>Draw the result-output first. Determine if you need a join or not.</a:t>
            </a:r>
          </a:p>
          <a:p>
            <a:pPr marL="514350" indent="-514350">
              <a:buAutoNum type="arabicPeriod"/>
            </a:pPr>
            <a:endParaRPr lang="en-US" sz="2000" b="1" dirty="0">
              <a:latin typeface="+mj-lt"/>
            </a:endParaRPr>
          </a:p>
          <a:p>
            <a:pPr marL="514350" indent="-514350">
              <a:buAutoNum type="arabicPeriod"/>
            </a:pPr>
            <a:r>
              <a:rPr lang="en-US" sz="2000" b="1" dirty="0">
                <a:latin typeface="+mj-lt"/>
              </a:rPr>
              <a:t>Make sure 3 JOIN requirements are met.</a:t>
            </a:r>
          </a:p>
          <a:p>
            <a:pPr marL="514350" indent="-514350">
              <a:buAutoNum type="arabicPeriod"/>
            </a:pPr>
            <a:endParaRPr lang="en-US" sz="2000" b="1" dirty="0">
              <a:latin typeface="+mj-lt"/>
            </a:endParaRPr>
          </a:p>
          <a:p>
            <a:pPr marL="514350" indent="-514350">
              <a:buAutoNum type="arabicPeriod"/>
            </a:pPr>
            <a:r>
              <a:rPr lang="en-US" sz="2000" b="1" dirty="0">
                <a:latin typeface="+mj-lt"/>
              </a:rPr>
              <a:t>Follow 3 rules of the JOIN syntax.</a:t>
            </a:r>
          </a:p>
          <a:p>
            <a:pPr marL="514350" indent="-514350">
              <a:buAutoNum type="arabicPeriod"/>
            </a:pPr>
            <a:endParaRPr lang="en-US" sz="2000" b="1" dirty="0">
              <a:latin typeface="+mj-lt"/>
            </a:endParaRPr>
          </a:p>
          <a:p>
            <a:pPr marL="514350" indent="-514350">
              <a:buAutoNum type="arabicPeriod"/>
            </a:pPr>
            <a:r>
              <a:rPr lang="en-US" sz="2000" b="1" dirty="0">
                <a:latin typeface="+mj-lt"/>
              </a:rPr>
              <a:t>Pick appropriate JOIN. Be ready to defend.</a:t>
            </a:r>
          </a:p>
        </p:txBody>
      </p:sp>
      <p:sp>
        <p:nvSpPr>
          <p:cNvPr id="3" name="Slide Number Placeholder 2">
            <a:extLst>
              <a:ext uri="{FF2B5EF4-FFF2-40B4-BE49-F238E27FC236}">
                <a16:creationId xmlns:a16="http://schemas.microsoft.com/office/drawing/2014/main" id="{40DCDECB-CD33-42B9-8766-664A2E88E5B0}"/>
              </a:ext>
            </a:extLst>
          </p:cNvPr>
          <p:cNvSpPr>
            <a:spLocks noGrp="1"/>
          </p:cNvSpPr>
          <p:nvPr>
            <p:ph type="sldNum" sz="quarter" idx="12"/>
          </p:nvPr>
        </p:nvSpPr>
        <p:spPr/>
        <p:txBody>
          <a:bodyPr/>
          <a:lstStyle/>
          <a:p>
            <a:fld id="{D3208424-F6AD-4E5C-917C-F54A0BC36660}" type="slidenum">
              <a:rPr lang="en-US" smtClean="0"/>
              <a:t>64</a:t>
            </a:fld>
            <a:endParaRPr lang="en-US"/>
          </a:p>
        </p:txBody>
      </p:sp>
    </p:spTree>
    <p:extLst>
      <p:ext uri="{BB962C8B-B14F-4D97-AF65-F5344CB8AC3E}">
        <p14:creationId xmlns:p14="http://schemas.microsoft.com/office/powerpoint/2010/main" val="3654383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JOINING Tables: Key Takeaways</a:t>
            </a:r>
          </a:p>
        </p:txBody>
      </p:sp>
      <p:grpSp>
        <p:nvGrpSpPr>
          <p:cNvPr id="18" name="Group 17">
            <a:extLst>
              <a:ext uri="{FF2B5EF4-FFF2-40B4-BE49-F238E27FC236}">
                <a16:creationId xmlns:a16="http://schemas.microsoft.com/office/drawing/2014/main" id="{FD0300DA-8E3D-4C1A-A505-AA9D44A49DD0}"/>
              </a:ext>
            </a:extLst>
          </p:cNvPr>
          <p:cNvGrpSpPr/>
          <p:nvPr/>
        </p:nvGrpSpPr>
        <p:grpSpPr>
          <a:xfrm>
            <a:off x="7541343" y="2712608"/>
            <a:ext cx="3786514" cy="3786514"/>
            <a:chOff x="7012872" y="2275935"/>
            <a:chExt cx="4223589" cy="4223589"/>
          </a:xfrm>
        </p:grpSpPr>
        <p:pic>
          <p:nvPicPr>
            <p:cNvPr id="19" name="Picture 4" descr="Image result for database icon">
              <a:extLst>
                <a:ext uri="{FF2B5EF4-FFF2-40B4-BE49-F238E27FC236}">
                  <a16:creationId xmlns:a16="http://schemas.microsoft.com/office/drawing/2014/main" id="{FF832237-2FBB-4220-A289-14AD8A2D4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2872" y="2275935"/>
              <a:ext cx="4223589" cy="422358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googly eyes png">
              <a:extLst>
                <a:ext uri="{FF2B5EF4-FFF2-40B4-BE49-F238E27FC236}">
                  <a16:creationId xmlns:a16="http://schemas.microsoft.com/office/drawing/2014/main" id="{0C24D436-3ECA-4B03-9913-CEDDAB55505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2660" y="2479739"/>
              <a:ext cx="2541815" cy="133753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Image result for mustache png">
              <a:extLst>
                <a:ext uri="{FF2B5EF4-FFF2-40B4-BE49-F238E27FC236}">
                  <a16:creationId xmlns:a16="http://schemas.microsoft.com/office/drawing/2014/main" id="{EB3A6705-D246-4D58-ACCD-A9FC494C07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7767" y="3664299"/>
              <a:ext cx="2516708" cy="1707851"/>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Speech Bubble: Rectangle 5">
            <a:extLst>
              <a:ext uri="{FF2B5EF4-FFF2-40B4-BE49-F238E27FC236}">
                <a16:creationId xmlns:a16="http://schemas.microsoft.com/office/drawing/2014/main" id="{950B3F56-2D8E-43BE-A1EC-FE2542488D8C}"/>
              </a:ext>
            </a:extLst>
          </p:cNvPr>
          <p:cNvSpPr/>
          <p:nvPr/>
        </p:nvSpPr>
        <p:spPr>
          <a:xfrm>
            <a:off x="1381432" y="1366577"/>
            <a:ext cx="5225845" cy="5101335"/>
          </a:xfrm>
          <a:prstGeom prst="wedgeRectCallout">
            <a:avLst>
              <a:gd name="adj1" fmla="val 66735"/>
              <a:gd name="adj2" fmla="val 17552"/>
            </a:avLst>
          </a:prstGeom>
          <a:ln w="57150">
            <a:prstDash val="dash"/>
          </a:ln>
        </p:spPr>
        <p:style>
          <a:lnRef idx="2">
            <a:schemeClr val="accent6"/>
          </a:lnRef>
          <a:fillRef idx="1">
            <a:schemeClr val="lt1"/>
          </a:fillRef>
          <a:effectRef idx="0">
            <a:schemeClr val="accent6"/>
          </a:effectRef>
          <a:fontRef idx="minor">
            <a:schemeClr val="dk1"/>
          </a:fontRef>
        </p:style>
        <p:txBody>
          <a:bodyPr rtlCol="0" anchor="ctr"/>
          <a:lstStyle/>
          <a:p>
            <a:pPr marL="514350" indent="-514350">
              <a:buAutoNum type="arabicPeriod"/>
            </a:pPr>
            <a:r>
              <a:rPr lang="en-US" b="1" dirty="0">
                <a:solidFill>
                  <a:schemeClr val="tx1"/>
                </a:solidFill>
                <a:latin typeface="+mj-lt"/>
              </a:rPr>
              <a:t>If you want to join two tables, they must have 1 column in common, and of the same data type. The rows/records in Table B should be unique, otherwise duplication. Check TABLE B with supplied code.</a:t>
            </a:r>
          </a:p>
          <a:p>
            <a:pPr marL="514350" indent="-514350">
              <a:buAutoNum type="arabicPeriod"/>
            </a:pPr>
            <a:endParaRPr lang="en-US" b="1" dirty="0">
              <a:solidFill>
                <a:schemeClr val="tx1"/>
              </a:solidFill>
              <a:latin typeface="+mj-lt"/>
            </a:endParaRPr>
          </a:p>
          <a:p>
            <a:pPr marL="514350" indent="-514350">
              <a:buAutoNum type="arabicPeriod"/>
            </a:pPr>
            <a:r>
              <a:rPr lang="en-US" b="1" dirty="0">
                <a:solidFill>
                  <a:schemeClr val="tx1"/>
                </a:solidFill>
                <a:latin typeface="+mj-lt"/>
              </a:rPr>
              <a:t>The JOIN style will determine the result-output. Think about what records/rows will be excluded. Left joins are safest.</a:t>
            </a:r>
          </a:p>
          <a:p>
            <a:pPr marL="514350" indent="-514350">
              <a:buAutoNum type="arabicPeriod"/>
            </a:pPr>
            <a:endParaRPr lang="en-US" b="1" dirty="0">
              <a:solidFill>
                <a:schemeClr val="tx1"/>
              </a:solidFill>
              <a:latin typeface="+mj-lt"/>
            </a:endParaRPr>
          </a:p>
          <a:p>
            <a:pPr marL="514350" indent="-514350">
              <a:buAutoNum type="arabicPeriod"/>
            </a:pPr>
            <a:r>
              <a:rPr lang="en-US" b="1" dirty="0">
                <a:solidFill>
                  <a:schemeClr val="tx1"/>
                </a:solidFill>
                <a:latin typeface="+mj-lt"/>
              </a:rPr>
              <a:t>Work backwards, draw result output first, then determine ingredients to writing code.</a:t>
            </a:r>
          </a:p>
          <a:p>
            <a:pPr marL="514350" indent="-514350">
              <a:buAutoNum type="arabicPeriod"/>
            </a:pPr>
            <a:endParaRPr lang="en-US" dirty="0">
              <a:solidFill>
                <a:schemeClr val="tx1"/>
              </a:solidFill>
              <a:latin typeface="+mj-lt"/>
            </a:endParaRPr>
          </a:p>
          <a:p>
            <a:pPr marL="514350" indent="-514350">
              <a:buAutoNum type="arabicPeriod"/>
            </a:pPr>
            <a:endParaRPr lang="en-US" dirty="0">
              <a:solidFill>
                <a:schemeClr val="tx1"/>
              </a:solidFill>
              <a:latin typeface="+mj-lt"/>
            </a:endParaRPr>
          </a:p>
        </p:txBody>
      </p:sp>
      <p:sp>
        <p:nvSpPr>
          <p:cNvPr id="3" name="Slide Number Placeholder 2">
            <a:extLst>
              <a:ext uri="{FF2B5EF4-FFF2-40B4-BE49-F238E27FC236}">
                <a16:creationId xmlns:a16="http://schemas.microsoft.com/office/drawing/2014/main" id="{E9C5C7F8-C884-4825-A8BE-629AD975A1D6}"/>
              </a:ext>
            </a:extLst>
          </p:cNvPr>
          <p:cNvSpPr>
            <a:spLocks noGrp="1"/>
          </p:cNvSpPr>
          <p:nvPr>
            <p:ph type="sldNum" sz="quarter" idx="12"/>
          </p:nvPr>
        </p:nvSpPr>
        <p:spPr/>
        <p:txBody>
          <a:bodyPr/>
          <a:lstStyle/>
          <a:p>
            <a:fld id="{D3208424-F6AD-4E5C-917C-F54A0BC36660}" type="slidenum">
              <a:rPr lang="en-US" smtClean="0"/>
              <a:t>65</a:t>
            </a:fld>
            <a:endParaRPr lang="en-US"/>
          </a:p>
        </p:txBody>
      </p:sp>
    </p:spTree>
    <p:extLst>
      <p:ext uri="{BB962C8B-B14F-4D97-AF65-F5344CB8AC3E}">
        <p14:creationId xmlns:p14="http://schemas.microsoft.com/office/powerpoint/2010/main" val="41101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1402" y="3067812"/>
            <a:ext cx="11066928" cy="1034163"/>
          </a:xfrm>
        </p:spPr>
        <p:txBody>
          <a:bodyPr>
            <a:noAutofit/>
          </a:bodyPr>
          <a:lstStyle/>
          <a:p>
            <a:pPr algn="ctr"/>
            <a:br>
              <a:rPr lang="en-US" sz="6000" b="1" dirty="0">
                <a:latin typeface="+mj-lt"/>
              </a:rPr>
            </a:br>
            <a:r>
              <a:rPr lang="en-US" sz="6000" b="1" dirty="0">
                <a:solidFill>
                  <a:schemeClr val="bg1"/>
                </a:solidFill>
                <a:latin typeface="+mj-lt"/>
              </a:rPr>
              <a:t>Part 9</a:t>
            </a:r>
            <a:br>
              <a:rPr lang="en-US" sz="6000" b="1" dirty="0">
                <a:solidFill>
                  <a:schemeClr val="bg1"/>
                </a:solidFill>
                <a:latin typeface="+mj-lt"/>
              </a:rPr>
            </a:br>
            <a:r>
              <a:rPr lang="en-US" sz="5400" b="1" i="1" dirty="0">
                <a:solidFill>
                  <a:schemeClr val="bg1"/>
                </a:solidFill>
                <a:latin typeface="+mj-lt"/>
              </a:rPr>
              <a:t>ADVANCED SQL TOPICS</a:t>
            </a:r>
          </a:p>
        </p:txBody>
      </p:sp>
      <p:sp>
        <p:nvSpPr>
          <p:cNvPr id="3" name="Slide Number Placeholder 2">
            <a:extLst>
              <a:ext uri="{FF2B5EF4-FFF2-40B4-BE49-F238E27FC236}">
                <a16:creationId xmlns:a16="http://schemas.microsoft.com/office/drawing/2014/main" id="{7B54254B-7434-4B18-8BC6-3D2F58D3CD24}"/>
              </a:ext>
            </a:extLst>
          </p:cNvPr>
          <p:cNvSpPr>
            <a:spLocks noGrp="1"/>
          </p:cNvSpPr>
          <p:nvPr>
            <p:ph type="sldNum" sz="quarter" idx="12"/>
          </p:nvPr>
        </p:nvSpPr>
        <p:spPr/>
        <p:txBody>
          <a:bodyPr/>
          <a:lstStyle/>
          <a:p>
            <a:fld id="{D3208424-F6AD-4E5C-917C-F54A0BC36660}" type="slidenum">
              <a:rPr lang="en-US" smtClean="0"/>
              <a:t>66</a:t>
            </a:fld>
            <a:endParaRPr lang="en-US"/>
          </a:p>
        </p:txBody>
      </p:sp>
    </p:spTree>
    <p:extLst>
      <p:ext uri="{BB962C8B-B14F-4D97-AF65-F5344CB8AC3E}">
        <p14:creationId xmlns:p14="http://schemas.microsoft.com/office/powerpoint/2010/main" val="3870711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521"/>
        <p:cNvGrpSpPr/>
        <p:nvPr/>
      </p:nvGrpSpPr>
      <p:grpSpPr>
        <a:xfrm>
          <a:off x="0" y="0"/>
          <a:ext cx="0" cy="0"/>
          <a:chOff x="0" y="0"/>
          <a:chExt cx="0" cy="0"/>
        </a:xfrm>
      </p:grpSpPr>
      <p:sp>
        <p:nvSpPr>
          <p:cNvPr id="523" name="Shape 523"/>
          <p:cNvSpPr txBox="1">
            <a:spLocks noGrp="1"/>
          </p:cNvSpPr>
          <p:nvPr>
            <p:ph type="body" idx="1"/>
          </p:nvPr>
        </p:nvSpPr>
        <p:spPr>
          <a:xfrm>
            <a:off x="656071" y="306375"/>
            <a:ext cx="10818779" cy="442391"/>
          </a:xfrm>
          <a:prstGeom prst="rect">
            <a:avLst/>
          </a:prstGeom>
          <a:noFill/>
          <a:ln>
            <a:noFill/>
          </a:ln>
        </p:spPr>
        <p:txBody>
          <a:bodyPr vert="horz" lIns="0" tIns="0" rIns="0" bIns="0" rtlCol="0" anchor="t" anchorCtr="0">
            <a:noAutofit/>
          </a:bodyPr>
          <a:lstStyle/>
          <a:p>
            <a:pPr>
              <a:buSzPct val="25000"/>
            </a:pPr>
            <a:r>
              <a:rPr lang="en-US" b="1" i="1" dirty="0">
                <a:latin typeface="+mj-lt"/>
                <a:ea typeface="Oswald"/>
                <a:cs typeface="Oswald"/>
                <a:sym typeface="Oswald"/>
              </a:rPr>
              <a:t>Writing Conditional Statements in SQL (CASE)</a:t>
            </a:r>
            <a:endParaRPr lang="en" b="1" i="1" dirty="0">
              <a:solidFill>
                <a:srgbClr val="FF0000"/>
              </a:solidFill>
              <a:latin typeface="+mj-lt"/>
              <a:ea typeface="Oswald"/>
              <a:cs typeface="Oswald"/>
              <a:sym typeface="Oswald"/>
            </a:endParaRPr>
          </a:p>
        </p:txBody>
      </p:sp>
      <p:pic>
        <p:nvPicPr>
          <p:cNvPr id="6" name="Picture 5">
            <a:extLst>
              <a:ext uri="{FF2B5EF4-FFF2-40B4-BE49-F238E27FC236}">
                <a16:creationId xmlns:a16="http://schemas.microsoft.com/office/drawing/2014/main" id="{64921FDD-FEBD-4305-A939-A437A1C1956C}"/>
              </a:ext>
            </a:extLst>
          </p:cNvPr>
          <p:cNvPicPr>
            <a:picLocks noChangeAspect="1"/>
          </p:cNvPicPr>
          <p:nvPr/>
        </p:nvPicPr>
        <p:blipFill>
          <a:blip r:embed="rId3"/>
          <a:stretch>
            <a:fillRect/>
          </a:stretch>
        </p:blipFill>
        <p:spPr>
          <a:xfrm>
            <a:off x="5229556" y="1362043"/>
            <a:ext cx="1406558" cy="1346355"/>
          </a:xfrm>
          <a:prstGeom prst="rect">
            <a:avLst/>
          </a:prstGeom>
        </p:spPr>
      </p:pic>
      <p:pic>
        <p:nvPicPr>
          <p:cNvPr id="7" name="Picture 6">
            <a:extLst>
              <a:ext uri="{FF2B5EF4-FFF2-40B4-BE49-F238E27FC236}">
                <a16:creationId xmlns:a16="http://schemas.microsoft.com/office/drawing/2014/main" id="{55A25F02-9D0A-4976-A660-0DBF5AF67C31}"/>
              </a:ext>
            </a:extLst>
          </p:cNvPr>
          <p:cNvPicPr>
            <a:picLocks noChangeAspect="1"/>
          </p:cNvPicPr>
          <p:nvPr/>
        </p:nvPicPr>
        <p:blipFill>
          <a:blip r:embed="rId4"/>
          <a:stretch>
            <a:fillRect/>
          </a:stretch>
        </p:blipFill>
        <p:spPr>
          <a:xfrm>
            <a:off x="5195156" y="3805942"/>
            <a:ext cx="1484024" cy="1475475"/>
          </a:xfrm>
          <a:prstGeom prst="rect">
            <a:avLst/>
          </a:prstGeom>
        </p:spPr>
      </p:pic>
      <p:sp>
        <p:nvSpPr>
          <p:cNvPr id="10" name="Speech Bubble: Rectangle 9">
            <a:extLst>
              <a:ext uri="{FF2B5EF4-FFF2-40B4-BE49-F238E27FC236}">
                <a16:creationId xmlns:a16="http://schemas.microsoft.com/office/drawing/2014/main" id="{5733AF69-01A4-4A52-915A-4944D10651ED}"/>
              </a:ext>
            </a:extLst>
          </p:cNvPr>
          <p:cNvSpPr/>
          <p:nvPr/>
        </p:nvSpPr>
        <p:spPr>
          <a:xfrm>
            <a:off x="552704" y="1012969"/>
            <a:ext cx="3343435" cy="996065"/>
          </a:xfrm>
          <a:prstGeom prst="wedgeRectCallout">
            <a:avLst>
              <a:gd name="adj1" fmla="val 33519"/>
              <a:gd name="adj2" fmla="val 36225"/>
            </a:avLst>
          </a:prstGeom>
          <a:ln w="57150">
            <a:prstDash val="dash"/>
          </a:ln>
        </p:spPr>
        <p:style>
          <a:lnRef idx="2">
            <a:schemeClr val="accent6"/>
          </a:lnRef>
          <a:fillRef idx="1">
            <a:schemeClr val="lt1"/>
          </a:fillRef>
          <a:effectRef idx="0">
            <a:schemeClr val="accent6"/>
          </a:effectRef>
          <a:fontRef idx="minor">
            <a:schemeClr val="dk1"/>
          </a:fontRef>
        </p:style>
        <p:txBody>
          <a:bodyPr rtlCol="0" anchor="ctr"/>
          <a:lstStyle/>
          <a:p>
            <a:r>
              <a:rPr lang="en-US" sz="1400" b="1" dirty="0">
                <a:solidFill>
                  <a:schemeClr val="tx1"/>
                </a:solidFill>
                <a:latin typeface="+mj-lt"/>
              </a:rPr>
              <a:t>Question: Give me total sales for primary color items vs. non-primary color items…</a:t>
            </a:r>
            <a:endParaRPr lang="en-US" sz="1400" dirty="0">
              <a:solidFill>
                <a:schemeClr val="tx1"/>
              </a:solidFill>
              <a:latin typeface="+mj-lt"/>
            </a:endParaRPr>
          </a:p>
        </p:txBody>
      </p:sp>
      <p:pic>
        <p:nvPicPr>
          <p:cNvPr id="9" name="Picture 8">
            <a:extLst>
              <a:ext uri="{FF2B5EF4-FFF2-40B4-BE49-F238E27FC236}">
                <a16:creationId xmlns:a16="http://schemas.microsoft.com/office/drawing/2014/main" id="{E6AA0F20-C57E-410E-AA7E-915D0FDFC012}"/>
              </a:ext>
            </a:extLst>
          </p:cNvPr>
          <p:cNvPicPr>
            <a:picLocks noChangeAspect="1"/>
          </p:cNvPicPr>
          <p:nvPr/>
        </p:nvPicPr>
        <p:blipFill>
          <a:blip r:embed="rId5"/>
          <a:stretch>
            <a:fillRect/>
          </a:stretch>
        </p:blipFill>
        <p:spPr>
          <a:xfrm>
            <a:off x="334719" y="2801863"/>
            <a:ext cx="4081554" cy="1543600"/>
          </a:xfrm>
          <a:prstGeom prst="rect">
            <a:avLst/>
          </a:prstGeom>
        </p:spPr>
      </p:pic>
      <p:cxnSp>
        <p:nvCxnSpPr>
          <p:cNvPr id="12" name="Straight Arrow Connector 11">
            <a:extLst>
              <a:ext uri="{FF2B5EF4-FFF2-40B4-BE49-F238E27FC236}">
                <a16:creationId xmlns:a16="http://schemas.microsoft.com/office/drawing/2014/main" id="{DC6DCE1A-2073-4FB5-BE23-F22FD9642BBA}"/>
              </a:ext>
            </a:extLst>
          </p:cNvPr>
          <p:cNvCxnSpPr>
            <a:cxnSpLocks/>
            <a:stCxn id="9" idx="3"/>
            <a:endCxn id="6" idx="1"/>
          </p:cNvCxnSpPr>
          <p:nvPr/>
        </p:nvCxnSpPr>
        <p:spPr>
          <a:xfrm flipV="1">
            <a:off x="4416273" y="2035221"/>
            <a:ext cx="813283" cy="15384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834388F-4BB6-47F4-B7B7-57591FD7C014}"/>
              </a:ext>
            </a:extLst>
          </p:cNvPr>
          <p:cNvCxnSpPr>
            <a:cxnSpLocks/>
            <a:stCxn id="9" idx="3"/>
            <a:endCxn id="7" idx="1"/>
          </p:cNvCxnSpPr>
          <p:nvPr/>
        </p:nvCxnSpPr>
        <p:spPr>
          <a:xfrm>
            <a:off x="4416273" y="3573663"/>
            <a:ext cx="778883" cy="97001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8E00ECE-305C-48D8-8F7F-813F4E50FB90}"/>
              </a:ext>
            </a:extLst>
          </p:cNvPr>
          <p:cNvPicPr>
            <a:picLocks noChangeAspect="1"/>
          </p:cNvPicPr>
          <p:nvPr/>
        </p:nvPicPr>
        <p:blipFill>
          <a:blip r:embed="rId6"/>
          <a:stretch>
            <a:fillRect/>
          </a:stretch>
        </p:blipFill>
        <p:spPr>
          <a:xfrm>
            <a:off x="7200657" y="1414416"/>
            <a:ext cx="4917131" cy="1293982"/>
          </a:xfrm>
          <a:prstGeom prst="rect">
            <a:avLst/>
          </a:prstGeom>
        </p:spPr>
      </p:pic>
      <p:pic>
        <p:nvPicPr>
          <p:cNvPr id="27" name="Picture 26">
            <a:extLst>
              <a:ext uri="{FF2B5EF4-FFF2-40B4-BE49-F238E27FC236}">
                <a16:creationId xmlns:a16="http://schemas.microsoft.com/office/drawing/2014/main" id="{4A9D09B8-8156-480C-A029-B4699857EAB6}"/>
              </a:ext>
            </a:extLst>
          </p:cNvPr>
          <p:cNvPicPr>
            <a:picLocks noChangeAspect="1"/>
          </p:cNvPicPr>
          <p:nvPr/>
        </p:nvPicPr>
        <p:blipFill>
          <a:blip r:embed="rId7"/>
          <a:stretch>
            <a:fillRect/>
          </a:stretch>
        </p:blipFill>
        <p:spPr>
          <a:xfrm>
            <a:off x="6795140" y="3990340"/>
            <a:ext cx="5191634" cy="2301157"/>
          </a:xfrm>
          <a:prstGeom prst="rect">
            <a:avLst/>
          </a:prstGeom>
        </p:spPr>
      </p:pic>
      <p:sp>
        <p:nvSpPr>
          <p:cNvPr id="28" name="TextBox 27">
            <a:extLst>
              <a:ext uri="{FF2B5EF4-FFF2-40B4-BE49-F238E27FC236}">
                <a16:creationId xmlns:a16="http://schemas.microsoft.com/office/drawing/2014/main" id="{4072D6F1-EC09-44BC-BD8C-894E4E22744F}"/>
              </a:ext>
            </a:extLst>
          </p:cNvPr>
          <p:cNvSpPr txBox="1"/>
          <p:nvPr/>
        </p:nvSpPr>
        <p:spPr>
          <a:xfrm>
            <a:off x="5329696" y="2801863"/>
            <a:ext cx="1224501" cy="429371"/>
          </a:xfrm>
          <a:prstGeom prst="rect">
            <a:avLst/>
          </a:prstGeom>
          <a:noFill/>
        </p:spPr>
        <p:txBody>
          <a:bodyPr wrap="square" rtlCol="0">
            <a:noAutofit/>
          </a:bodyPr>
          <a:lstStyle/>
          <a:p>
            <a:pPr algn="ctr">
              <a:spcAft>
                <a:spcPts val="600"/>
              </a:spcAft>
            </a:pPr>
            <a:r>
              <a:rPr lang="en-US" sz="1500" b="1" dirty="0">
                <a:latin typeface="+mj-lt"/>
                <a:cs typeface="Arial" panose="020B0604020202020204" pitchFamily="34" charset="0"/>
              </a:rPr>
              <a:t>IF Statement</a:t>
            </a:r>
          </a:p>
        </p:txBody>
      </p:sp>
      <p:sp>
        <p:nvSpPr>
          <p:cNvPr id="30" name="TextBox 29">
            <a:extLst>
              <a:ext uri="{FF2B5EF4-FFF2-40B4-BE49-F238E27FC236}">
                <a16:creationId xmlns:a16="http://schemas.microsoft.com/office/drawing/2014/main" id="{26B11438-5A50-4E94-B8E1-AA7A3565D21D}"/>
              </a:ext>
            </a:extLst>
          </p:cNvPr>
          <p:cNvSpPr txBox="1"/>
          <p:nvPr/>
        </p:nvSpPr>
        <p:spPr>
          <a:xfrm>
            <a:off x="5320584" y="5426754"/>
            <a:ext cx="1224501" cy="429371"/>
          </a:xfrm>
          <a:prstGeom prst="rect">
            <a:avLst/>
          </a:prstGeom>
          <a:noFill/>
        </p:spPr>
        <p:txBody>
          <a:bodyPr wrap="square" rtlCol="0">
            <a:noAutofit/>
          </a:bodyPr>
          <a:lstStyle/>
          <a:p>
            <a:pPr algn="ctr">
              <a:spcAft>
                <a:spcPts val="600"/>
              </a:spcAft>
            </a:pPr>
            <a:r>
              <a:rPr lang="en-US" sz="1500" b="1" dirty="0">
                <a:latin typeface="+mj-lt"/>
                <a:cs typeface="Arial" panose="020B0604020202020204" pitchFamily="34" charset="0"/>
              </a:rPr>
              <a:t>CASE Statement</a:t>
            </a:r>
          </a:p>
        </p:txBody>
      </p:sp>
    </p:spTree>
    <p:extLst>
      <p:ext uri="{BB962C8B-B14F-4D97-AF65-F5344CB8AC3E}">
        <p14:creationId xmlns:p14="http://schemas.microsoft.com/office/powerpoint/2010/main" val="13367834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521"/>
        <p:cNvGrpSpPr/>
        <p:nvPr/>
      </p:nvGrpSpPr>
      <p:grpSpPr>
        <a:xfrm>
          <a:off x="0" y="0"/>
          <a:ext cx="0" cy="0"/>
          <a:chOff x="0" y="0"/>
          <a:chExt cx="0" cy="0"/>
        </a:xfrm>
      </p:grpSpPr>
      <p:sp>
        <p:nvSpPr>
          <p:cNvPr id="523" name="Shape 523"/>
          <p:cNvSpPr txBox="1">
            <a:spLocks noGrp="1"/>
          </p:cNvSpPr>
          <p:nvPr>
            <p:ph type="body" idx="1"/>
          </p:nvPr>
        </p:nvSpPr>
        <p:spPr>
          <a:xfrm>
            <a:off x="656071" y="306375"/>
            <a:ext cx="10818779" cy="442391"/>
          </a:xfrm>
          <a:prstGeom prst="rect">
            <a:avLst/>
          </a:prstGeom>
          <a:noFill/>
          <a:ln>
            <a:noFill/>
          </a:ln>
        </p:spPr>
        <p:txBody>
          <a:bodyPr vert="horz" lIns="0" tIns="0" rIns="0" bIns="0" rtlCol="0" anchor="t" anchorCtr="0">
            <a:noAutofit/>
          </a:bodyPr>
          <a:lstStyle/>
          <a:p>
            <a:pPr>
              <a:buSzPct val="25000"/>
            </a:pPr>
            <a:r>
              <a:rPr lang="en-US" b="1" i="1" dirty="0">
                <a:latin typeface="+mj-lt"/>
                <a:ea typeface="Oswald"/>
                <a:cs typeface="Oswald"/>
                <a:sym typeface="Oswald"/>
              </a:rPr>
              <a:t>CASE Statement Use Cases </a:t>
            </a:r>
            <a:endParaRPr lang="en" b="1" i="1" dirty="0">
              <a:solidFill>
                <a:srgbClr val="FF0000"/>
              </a:solidFill>
              <a:latin typeface="+mj-lt"/>
              <a:ea typeface="Oswald"/>
              <a:cs typeface="Oswald"/>
              <a:sym typeface="Oswald"/>
            </a:endParaRPr>
          </a:p>
        </p:txBody>
      </p:sp>
      <p:pic>
        <p:nvPicPr>
          <p:cNvPr id="4" name="Picture 3">
            <a:extLst>
              <a:ext uri="{FF2B5EF4-FFF2-40B4-BE49-F238E27FC236}">
                <a16:creationId xmlns:a16="http://schemas.microsoft.com/office/drawing/2014/main" id="{A6C5561F-31C0-4389-A0AD-881D940D2C63}"/>
              </a:ext>
            </a:extLst>
          </p:cNvPr>
          <p:cNvPicPr>
            <a:picLocks noChangeAspect="1"/>
          </p:cNvPicPr>
          <p:nvPr/>
        </p:nvPicPr>
        <p:blipFill>
          <a:blip r:embed="rId3"/>
          <a:stretch>
            <a:fillRect/>
          </a:stretch>
        </p:blipFill>
        <p:spPr>
          <a:xfrm>
            <a:off x="656071" y="879613"/>
            <a:ext cx="7629188" cy="4735358"/>
          </a:xfrm>
          <a:prstGeom prst="rect">
            <a:avLst/>
          </a:prstGeom>
        </p:spPr>
      </p:pic>
      <p:sp>
        <p:nvSpPr>
          <p:cNvPr id="5" name="TextBox 4">
            <a:extLst>
              <a:ext uri="{FF2B5EF4-FFF2-40B4-BE49-F238E27FC236}">
                <a16:creationId xmlns:a16="http://schemas.microsoft.com/office/drawing/2014/main" id="{8DE3F940-7390-40B9-9FD4-87EBA079C4FD}"/>
              </a:ext>
            </a:extLst>
          </p:cNvPr>
          <p:cNvSpPr txBox="1"/>
          <p:nvPr/>
        </p:nvSpPr>
        <p:spPr>
          <a:xfrm>
            <a:off x="8601186" y="1447137"/>
            <a:ext cx="3037398" cy="1081378"/>
          </a:xfrm>
          <a:prstGeom prst="rect">
            <a:avLst/>
          </a:prstGeom>
          <a:noFill/>
        </p:spPr>
        <p:txBody>
          <a:bodyPr wrap="square" rtlCol="0">
            <a:noAutofit/>
          </a:bodyPr>
          <a:lstStyle/>
          <a:p>
            <a:pPr marL="115888" indent="-115888">
              <a:spcAft>
                <a:spcPts val="600"/>
              </a:spcAft>
              <a:buFont typeface="Arial" panose="020B0604020202020204" pitchFamily="34" charset="0"/>
              <a:buChar char="•"/>
            </a:pPr>
            <a:r>
              <a:rPr lang="en-US" b="1" dirty="0">
                <a:solidFill>
                  <a:srgbClr val="69747C"/>
                </a:solidFill>
                <a:latin typeface="+mj-lt"/>
                <a:cs typeface="Arial" panose="020B0604020202020204" pitchFamily="34" charset="0"/>
              </a:rPr>
              <a:t>Case statements are useful for</a:t>
            </a:r>
          </a:p>
          <a:p>
            <a:pPr marL="573088" lvl="1" indent="-115888">
              <a:spcAft>
                <a:spcPts val="600"/>
              </a:spcAft>
              <a:buFont typeface="Arial" panose="020B0604020202020204" pitchFamily="34" charset="0"/>
              <a:buChar char="•"/>
            </a:pPr>
            <a:r>
              <a:rPr lang="en-US" b="1" dirty="0">
                <a:solidFill>
                  <a:srgbClr val="69747C"/>
                </a:solidFill>
                <a:latin typeface="+mj-lt"/>
                <a:cs typeface="Arial" panose="020B0604020202020204" pitchFamily="34" charset="0"/>
              </a:rPr>
              <a:t>Categorization</a:t>
            </a:r>
          </a:p>
          <a:p>
            <a:pPr marL="573088" lvl="1" indent="-115888">
              <a:spcAft>
                <a:spcPts val="600"/>
              </a:spcAft>
              <a:buFont typeface="Arial" panose="020B0604020202020204" pitchFamily="34" charset="0"/>
              <a:buChar char="•"/>
            </a:pPr>
            <a:r>
              <a:rPr lang="en-US" b="1" dirty="0">
                <a:solidFill>
                  <a:srgbClr val="69747C"/>
                </a:solidFill>
                <a:latin typeface="+mj-lt"/>
                <a:cs typeface="Arial" panose="020B0604020202020204" pitchFamily="34" charset="0"/>
              </a:rPr>
              <a:t>Inspiring action</a:t>
            </a:r>
          </a:p>
        </p:txBody>
      </p:sp>
      <p:pic>
        <p:nvPicPr>
          <p:cNvPr id="2" name="Picture 1">
            <a:extLst>
              <a:ext uri="{FF2B5EF4-FFF2-40B4-BE49-F238E27FC236}">
                <a16:creationId xmlns:a16="http://schemas.microsoft.com/office/drawing/2014/main" id="{AC3BAA9A-9579-4336-8458-23556DAEEA57}"/>
              </a:ext>
            </a:extLst>
          </p:cNvPr>
          <p:cNvPicPr>
            <a:picLocks noChangeAspect="1"/>
          </p:cNvPicPr>
          <p:nvPr/>
        </p:nvPicPr>
        <p:blipFill>
          <a:blip r:embed="rId4"/>
          <a:stretch>
            <a:fillRect/>
          </a:stretch>
        </p:blipFill>
        <p:spPr>
          <a:xfrm>
            <a:off x="4604737" y="4753379"/>
            <a:ext cx="7361044" cy="1344070"/>
          </a:xfrm>
          <a:prstGeom prst="rect">
            <a:avLst/>
          </a:prstGeom>
        </p:spPr>
      </p:pic>
    </p:spTree>
    <p:extLst>
      <p:ext uri="{BB962C8B-B14F-4D97-AF65-F5344CB8AC3E}">
        <p14:creationId xmlns:p14="http://schemas.microsoft.com/office/powerpoint/2010/main" val="18561480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521"/>
        <p:cNvGrpSpPr/>
        <p:nvPr/>
      </p:nvGrpSpPr>
      <p:grpSpPr>
        <a:xfrm>
          <a:off x="0" y="0"/>
          <a:ext cx="0" cy="0"/>
          <a:chOff x="0" y="0"/>
          <a:chExt cx="0" cy="0"/>
        </a:xfrm>
      </p:grpSpPr>
      <p:sp>
        <p:nvSpPr>
          <p:cNvPr id="523" name="Shape 523"/>
          <p:cNvSpPr txBox="1">
            <a:spLocks noGrp="1"/>
          </p:cNvSpPr>
          <p:nvPr>
            <p:ph type="body" idx="1"/>
          </p:nvPr>
        </p:nvSpPr>
        <p:spPr>
          <a:xfrm>
            <a:off x="656071" y="306375"/>
            <a:ext cx="10818779" cy="442391"/>
          </a:xfrm>
          <a:prstGeom prst="rect">
            <a:avLst/>
          </a:prstGeom>
          <a:noFill/>
          <a:ln>
            <a:noFill/>
          </a:ln>
        </p:spPr>
        <p:txBody>
          <a:bodyPr vert="horz" lIns="0" tIns="0" rIns="0" bIns="0" rtlCol="0" anchor="t" anchorCtr="0">
            <a:noAutofit/>
          </a:bodyPr>
          <a:lstStyle/>
          <a:p>
            <a:pPr>
              <a:buSzPct val="25000"/>
            </a:pPr>
            <a:r>
              <a:rPr lang="en-US" b="1" i="1" dirty="0">
                <a:latin typeface="+mj-lt"/>
                <a:ea typeface="Oswald"/>
                <a:cs typeface="Oswald"/>
                <a:sym typeface="Oswald"/>
              </a:rPr>
              <a:t>Writing Subqueries in SQL – Use Cases </a:t>
            </a:r>
            <a:endParaRPr lang="en" b="1" i="1" dirty="0">
              <a:solidFill>
                <a:srgbClr val="FF0000"/>
              </a:solidFill>
              <a:latin typeface="+mj-lt"/>
              <a:ea typeface="Oswald"/>
              <a:cs typeface="Oswald"/>
              <a:sym typeface="Oswald"/>
            </a:endParaRPr>
          </a:p>
        </p:txBody>
      </p:sp>
      <p:sp>
        <p:nvSpPr>
          <p:cNvPr id="3" name="TextBox 2">
            <a:extLst>
              <a:ext uri="{FF2B5EF4-FFF2-40B4-BE49-F238E27FC236}">
                <a16:creationId xmlns:a16="http://schemas.microsoft.com/office/drawing/2014/main" id="{D015A391-73FE-4504-904A-5886377E0E0E}"/>
              </a:ext>
            </a:extLst>
          </p:cNvPr>
          <p:cNvSpPr txBox="1"/>
          <p:nvPr/>
        </p:nvSpPr>
        <p:spPr>
          <a:xfrm>
            <a:off x="64401" y="1013371"/>
            <a:ext cx="5625199" cy="5399382"/>
          </a:xfrm>
          <a:prstGeom prst="rect">
            <a:avLst/>
          </a:prstGeom>
          <a:noFill/>
        </p:spPr>
        <p:txBody>
          <a:bodyPr wrap="square" rtlCol="0">
            <a:noAutofit/>
          </a:bodyPr>
          <a:lstStyle/>
          <a:p>
            <a:pPr marL="115888" indent="-115888">
              <a:spcAft>
                <a:spcPts val="600"/>
              </a:spcAft>
              <a:buFont typeface="Arial" panose="020B0604020202020204" pitchFamily="34" charset="0"/>
              <a:buChar char="•"/>
            </a:pPr>
            <a:r>
              <a:rPr lang="en-US" sz="1400" b="1" dirty="0">
                <a:solidFill>
                  <a:srgbClr val="69747C"/>
                </a:solidFill>
                <a:latin typeface="+mj-lt"/>
                <a:cs typeface="Arial" panose="020B0604020202020204" pitchFamily="34" charset="0"/>
              </a:rPr>
              <a:t>What is a subquery?</a:t>
            </a:r>
            <a:endParaRPr lang="en-US" sz="1400" b="1" dirty="0">
              <a:solidFill>
                <a:srgbClr val="69747C"/>
              </a:solidFill>
              <a:latin typeface="+mj-lt"/>
              <a:cs typeface="Arial" panose="020B0604020202020204" pitchFamily="34" charset="0"/>
              <a:sym typeface="Wingdings" panose="05000000000000000000" pitchFamily="2" charset="2"/>
            </a:endParaRPr>
          </a:p>
          <a:p>
            <a:pPr marL="573088" lvl="1" indent="-115888">
              <a:spcAft>
                <a:spcPts val="600"/>
              </a:spcAft>
              <a:buFont typeface="Arial" panose="020B0604020202020204" pitchFamily="34" charset="0"/>
              <a:buChar char="•"/>
            </a:pPr>
            <a:r>
              <a:rPr lang="en-US" sz="1400" dirty="0">
                <a:solidFill>
                  <a:srgbClr val="69747C"/>
                </a:solidFill>
                <a:latin typeface="+mj-lt"/>
                <a:cs typeface="Arial" panose="020B0604020202020204" pitchFamily="34" charset="0"/>
                <a:sym typeface="Wingdings" panose="05000000000000000000" pitchFamily="2" charset="2"/>
              </a:rPr>
              <a:t>It’s a tool for performing operations in multiple steps. </a:t>
            </a:r>
            <a:r>
              <a:rPr lang="en-US" sz="1400" b="1" dirty="0">
                <a:solidFill>
                  <a:srgbClr val="FF0000"/>
                </a:solidFill>
                <a:latin typeface="+mj-lt"/>
                <a:cs typeface="Arial" panose="020B0604020202020204" pitchFamily="34" charset="0"/>
                <a:sym typeface="Wingdings" panose="05000000000000000000" pitchFamily="2" charset="2"/>
              </a:rPr>
              <a:t>It’s a query within a query. </a:t>
            </a:r>
            <a:r>
              <a:rPr lang="en-US" sz="1400" dirty="0">
                <a:solidFill>
                  <a:srgbClr val="69747C"/>
                </a:solidFill>
                <a:latin typeface="+mj-lt"/>
                <a:cs typeface="Arial" panose="020B0604020202020204" pitchFamily="34" charset="0"/>
                <a:sym typeface="Wingdings" panose="05000000000000000000" pitchFamily="2" charset="2"/>
              </a:rPr>
              <a:t>Use to return data that will be used in the main query.</a:t>
            </a:r>
          </a:p>
          <a:p>
            <a:pPr marL="573088" lvl="1" indent="-115888">
              <a:spcAft>
                <a:spcPts val="600"/>
              </a:spcAft>
              <a:buFont typeface="Arial" panose="020B0604020202020204" pitchFamily="34" charset="0"/>
              <a:buChar char="•"/>
            </a:pPr>
            <a:endParaRPr lang="en-US" sz="1400" dirty="0">
              <a:solidFill>
                <a:srgbClr val="69747C"/>
              </a:solidFill>
              <a:latin typeface="+mj-lt"/>
              <a:cs typeface="Arial" panose="020B0604020202020204" pitchFamily="34" charset="0"/>
              <a:sym typeface="Wingdings" panose="05000000000000000000" pitchFamily="2" charset="2"/>
            </a:endParaRPr>
          </a:p>
          <a:p>
            <a:pPr marL="115888" indent="-115888">
              <a:spcAft>
                <a:spcPts val="600"/>
              </a:spcAft>
              <a:buFont typeface="Arial" panose="020B0604020202020204" pitchFamily="34" charset="0"/>
              <a:buChar char="•"/>
            </a:pPr>
            <a:r>
              <a:rPr lang="en-US" sz="1400" b="1" dirty="0">
                <a:solidFill>
                  <a:srgbClr val="69747C"/>
                </a:solidFill>
                <a:latin typeface="+mj-lt"/>
                <a:cs typeface="Arial" panose="020B0604020202020204" pitchFamily="34" charset="0"/>
                <a:sym typeface="Wingdings" panose="05000000000000000000" pitchFamily="2" charset="2"/>
              </a:rPr>
              <a:t>When would you use?</a:t>
            </a:r>
          </a:p>
          <a:p>
            <a:pPr marL="573088" lvl="1" indent="-115888">
              <a:spcAft>
                <a:spcPts val="600"/>
              </a:spcAft>
              <a:buFont typeface="Arial" panose="020B0604020202020204" pitchFamily="34" charset="0"/>
              <a:buChar char="•"/>
            </a:pPr>
            <a:r>
              <a:rPr lang="en-US" sz="1400" dirty="0">
                <a:solidFill>
                  <a:srgbClr val="69747C"/>
                </a:solidFill>
                <a:latin typeface="+mj-lt"/>
                <a:cs typeface="Arial" panose="020B0604020202020204" pitchFamily="34" charset="0"/>
                <a:sym typeface="Wingdings" panose="05000000000000000000" pitchFamily="2" charset="2"/>
              </a:rPr>
              <a:t>You want to take an aggregate of an aggregate</a:t>
            </a:r>
          </a:p>
          <a:p>
            <a:pPr marL="573088" lvl="1" indent="-115888">
              <a:spcAft>
                <a:spcPts val="600"/>
              </a:spcAft>
              <a:buFont typeface="Arial" panose="020B0604020202020204" pitchFamily="34" charset="0"/>
              <a:buChar char="•"/>
            </a:pPr>
            <a:r>
              <a:rPr lang="en-US" sz="1400" dirty="0">
                <a:solidFill>
                  <a:srgbClr val="69747C"/>
                </a:solidFill>
                <a:latin typeface="+mj-lt"/>
                <a:cs typeface="Arial" panose="020B0604020202020204" pitchFamily="34" charset="0"/>
                <a:sym typeface="Wingdings" panose="05000000000000000000" pitchFamily="2" charset="2"/>
              </a:rPr>
              <a:t>You want to de-duplicate a table to perform a JOIN</a:t>
            </a:r>
          </a:p>
          <a:p>
            <a:pPr marL="573088" lvl="1" indent="-115888">
              <a:spcAft>
                <a:spcPts val="600"/>
              </a:spcAft>
              <a:buFont typeface="Arial" panose="020B0604020202020204" pitchFamily="34" charset="0"/>
              <a:buChar char="•"/>
            </a:pPr>
            <a:r>
              <a:rPr lang="en-US" sz="1400" dirty="0">
                <a:solidFill>
                  <a:srgbClr val="69747C"/>
                </a:solidFill>
                <a:latin typeface="+mj-lt"/>
                <a:cs typeface="Arial" panose="020B0604020202020204" pitchFamily="34" charset="0"/>
                <a:sym typeface="Wingdings" panose="05000000000000000000" pitchFamily="2" charset="2"/>
              </a:rPr>
              <a:t>You want reference information from multiple tables</a:t>
            </a:r>
          </a:p>
          <a:p>
            <a:pPr marL="573088" lvl="1" indent="-115888">
              <a:spcAft>
                <a:spcPts val="600"/>
              </a:spcAft>
              <a:buFont typeface="Arial" panose="020B0604020202020204" pitchFamily="34" charset="0"/>
              <a:buChar char="•"/>
            </a:pPr>
            <a:r>
              <a:rPr lang="en-US" sz="1400" dirty="0">
                <a:solidFill>
                  <a:srgbClr val="69747C"/>
                </a:solidFill>
                <a:latin typeface="+mj-lt"/>
                <a:cs typeface="Arial" panose="020B0604020202020204" pitchFamily="34" charset="0"/>
                <a:sym typeface="Wingdings" panose="05000000000000000000" pitchFamily="2" charset="2"/>
              </a:rPr>
              <a:t>You want to use </a:t>
            </a:r>
            <a:r>
              <a:rPr lang="en-US" sz="1400" b="1" dirty="0">
                <a:solidFill>
                  <a:srgbClr val="FF0000"/>
                </a:solidFill>
                <a:latin typeface="+mj-lt"/>
                <a:cs typeface="Arial" panose="020B0604020202020204" pitchFamily="34" charset="0"/>
                <a:sym typeface="Wingdings" panose="05000000000000000000" pitchFamily="2" charset="2"/>
              </a:rPr>
              <a:t>WHERE to filter on an aggregate</a:t>
            </a:r>
          </a:p>
          <a:p>
            <a:pPr marL="573088" lvl="1" indent="-115888">
              <a:spcAft>
                <a:spcPts val="600"/>
              </a:spcAft>
              <a:buFont typeface="Arial" panose="020B0604020202020204" pitchFamily="34" charset="0"/>
              <a:buChar char="•"/>
            </a:pPr>
            <a:endParaRPr lang="en-US" sz="1400" dirty="0">
              <a:solidFill>
                <a:srgbClr val="69747C"/>
              </a:solidFill>
              <a:latin typeface="+mj-lt"/>
              <a:cs typeface="Arial" panose="020B0604020202020204" pitchFamily="34" charset="0"/>
              <a:sym typeface="Wingdings" panose="05000000000000000000" pitchFamily="2" charset="2"/>
            </a:endParaRPr>
          </a:p>
          <a:p>
            <a:pPr marL="115888" indent="-115888">
              <a:spcAft>
                <a:spcPts val="600"/>
              </a:spcAft>
              <a:buFont typeface="Arial" panose="020B0604020202020204" pitchFamily="34" charset="0"/>
              <a:buChar char="•"/>
            </a:pPr>
            <a:r>
              <a:rPr lang="en-US" sz="1400" b="1" dirty="0">
                <a:solidFill>
                  <a:srgbClr val="69747C"/>
                </a:solidFill>
                <a:latin typeface="+mj-lt"/>
                <a:cs typeface="Arial" panose="020B0604020202020204" pitchFamily="34" charset="0"/>
                <a:sym typeface="Wingdings" panose="05000000000000000000" pitchFamily="2" charset="2"/>
              </a:rPr>
              <a:t>What is the order of operations for a subquery?</a:t>
            </a:r>
          </a:p>
          <a:p>
            <a:pPr marL="573088" lvl="1" indent="-115888">
              <a:spcAft>
                <a:spcPts val="600"/>
              </a:spcAft>
              <a:buFont typeface="Arial" panose="020B0604020202020204" pitchFamily="34" charset="0"/>
              <a:buChar char="•"/>
            </a:pPr>
            <a:r>
              <a:rPr lang="en-US" sz="1400" dirty="0">
                <a:solidFill>
                  <a:srgbClr val="69747C"/>
                </a:solidFill>
                <a:latin typeface="+mj-lt"/>
                <a:cs typeface="Arial" panose="020B0604020202020204" pitchFamily="34" charset="0"/>
                <a:sym typeface="Wingdings" panose="05000000000000000000" pitchFamily="2" charset="2"/>
              </a:rPr>
              <a:t>From inside out (</a:t>
            </a:r>
            <a:r>
              <a:rPr lang="en-US" sz="1400" b="1" dirty="0">
                <a:solidFill>
                  <a:srgbClr val="7030A0"/>
                </a:solidFill>
                <a:latin typeface="+mj-lt"/>
                <a:cs typeface="Arial" panose="020B0604020202020204" pitchFamily="34" charset="0"/>
                <a:sym typeface="Wingdings" panose="05000000000000000000" pitchFamily="2" charset="2"/>
              </a:rPr>
              <a:t>Subquery runs first </a:t>
            </a:r>
            <a:r>
              <a:rPr lang="en-US" sz="1400" dirty="0">
                <a:solidFill>
                  <a:srgbClr val="69747C"/>
                </a:solidFill>
                <a:latin typeface="+mj-lt"/>
                <a:cs typeface="Arial" panose="020B0604020202020204" pitchFamily="34" charset="0"/>
                <a:sym typeface="Wingdings" panose="05000000000000000000" pitchFamily="2" charset="2"/>
              </a:rPr>
              <a:t> </a:t>
            </a:r>
            <a:r>
              <a:rPr lang="en-US" sz="1400" b="1" dirty="0">
                <a:solidFill>
                  <a:srgbClr val="FFC000"/>
                </a:solidFill>
                <a:latin typeface="+mj-lt"/>
                <a:cs typeface="Arial" panose="020B0604020202020204" pitchFamily="34" charset="0"/>
                <a:sym typeface="Wingdings" panose="05000000000000000000" pitchFamily="2" charset="2"/>
              </a:rPr>
              <a:t>Main query runs second</a:t>
            </a:r>
            <a:r>
              <a:rPr lang="en-US" sz="1400" dirty="0">
                <a:solidFill>
                  <a:srgbClr val="69747C"/>
                </a:solidFill>
                <a:latin typeface="+mj-lt"/>
                <a:cs typeface="Arial" panose="020B0604020202020204" pitchFamily="34" charset="0"/>
                <a:sym typeface="Wingdings" panose="05000000000000000000" pitchFamily="2" charset="2"/>
              </a:rPr>
              <a:t>))</a:t>
            </a:r>
          </a:p>
          <a:p>
            <a:pPr marL="573088" lvl="1" indent="-115888">
              <a:spcAft>
                <a:spcPts val="600"/>
              </a:spcAft>
              <a:buFont typeface="Arial" panose="020B0604020202020204" pitchFamily="34" charset="0"/>
              <a:buChar char="•"/>
            </a:pPr>
            <a:endParaRPr lang="en-US" sz="1400" dirty="0">
              <a:solidFill>
                <a:srgbClr val="69747C"/>
              </a:solidFill>
              <a:latin typeface="+mj-lt"/>
              <a:cs typeface="Arial" panose="020B0604020202020204" pitchFamily="34" charset="0"/>
              <a:sym typeface="Wingdings" panose="05000000000000000000" pitchFamily="2" charset="2"/>
            </a:endParaRPr>
          </a:p>
          <a:p>
            <a:pPr marL="115888" indent="-115888">
              <a:spcAft>
                <a:spcPts val="600"/>
              </a:spcAft>
              <a:buFont typeface="Arial" panose="020B0604020202020204" pitchFamily="34" charset="0"/>
              <a:buChar char="•"/>
            </a:pPr>
            <a:r>
              <a:rPr lang="en-US" sz="1400" b="1" dirty="0">
                <a:solidFill>
                  <a:srgbClr val="69747C"/>
                </a:solidFill>
                <a:latin typeface="+mj-lt"/>
                <a:cs typeface="Arial" panose="020B0604020202020204" pitchFamily="34" charset="0"/>
                <a:sym typeface="Wingdings" panose="05000000000000000000" pitchFamily="2" charset="2"/>
              </a:rPr>
              <a:t>What are the requirements?</a:t>
            </a:r>
          </a:p>
          <a:p>
            <a:pPr marL="573088" lvl="1" indent="-115888">
              <a:spcAft>
                <a:spcPts val="600"/>
              </a:spcAft>
              <a:buFont typeface="Arial" panose="020B0604020202020204" pitchFamily="34" charset="0"/>
              <a:buChar char="•"/>
            </a:pPr>
            <a:r>
              <a:rPr lang="en-US" sz="1400" dirty="0">
                <a:solidFill>
                  <a:srgbClr val="69747C"/>
                </a:solidFill>
                <a:latin typeface="+mj-lt"/>
                <a:cs typeface="Arial" panose="020B0604020202020204" pitchFamily="34" charset="0"/>
                <a:sym typeface="Wingdings" panose="05000000000000000000" pitchFamily="2" charset="2"/>
              </a:rPr>
              <a:t>Subqueries must be enclosed in ()</a:t>
            </a:r>
          </a:p>
          <a:p>
            <a:pPr marL="573088" lvl="1" indent="-115888">
              <a:spcAft>
                <a:spcPts val="600"/>
              </a:spcAft>
              <a:buFont typeface="Arial" panose="020B0604020202020204" pitchFamily="34" charset="0"/>
              <a:buChar char="•"/>
            </a:pPr>
            <a:r>
              <a:rPr lang="en-US" sz="1400" dirty="0">
                <a:solidFill>
                  <a:srgbClr val="69747C"/>
                </a:solidFill>
                <a:latin typeface="+mj-lt"/>
                <a:cs typeface="Arial" panose="020B0604020202020204" pitchFamily="34" charset="0"/>
                <a:sym typeface="Wingdings" panose="05000000000000000000" pitchFamily="2" charset="2"/>
              </a:rPr>
              <a:t>An alias must be supplied to them </a:t>
            </a:r>
          </a:p>
          <a:p>
            <a:pPr marL="573088" lvl="1" indent="-115888">
              <a:spcAft>
                <a:spcPts val="600"/>
              </a:spcAft>
              <a:buFont typeface="Arial" panose="020B0604020202020204" pitchFamily="34" charset="0"/>
              <a:buChar char="•"/>
            </a:pPr>
            <a:endParaRPr lang="en-US" sz="1400" dirty="0">
              <a:solidFill>
                <a:srgbClr val="69747C"/>
              </a:solidFill>
              <a:latin typeface="Arial" panose="020B0604020202020204" pitchFamily="34" charset="0"/>
              <a:cs typeface="Arial" panose="020B0604020202020204" pitchFamily="34" charset="0"/>
              <a:sym typeface="Wingdings" panose="05000000000000000000" pitchFamily="2" charset="2"/>
            </a:endParaRPr>
          </a:p>
          <a:p>
            <a:pPr marL="573088" lvl="1" indent="-115888">
              <a:spcAft>
                <a:spcPts val="600"/>
              </a:spcAft>
              <a:buFont typeface="Arial" panose="020B0604020202020204" pitchFamily="34" charset="0"/>
              <a:buChar char="•"/>
            </a:pPr>
            <a:endParaRPr lang="en-US" sz="1400" dirty="0">
              <a:solidFill>
                <a:srgbClr val="69747C"/>
              </a:solidFill>
              <a:latin typeface="Arial" panose="020B0604020202020204" pitchFamily="34" charset="0"/>
              <a:cs typeface="Arial" panose="020B0604020202020204" pitchFamily="34" charset="0"/>
              <a:sym typeface="Wingdings" panose="05000000000000000000" pitchFamily="2" charset="2"/>
            </a:endParaRPr>
          </a:p>
          <a:p>
            <a:pPr marL="573088" lvl="1" indent="-115888">
              <a:spcAft>
                <a:spcPts val="600"/>
              </a:spcAft>
              <a:buFont typeface="Arial" panose="020B0604020202020204" pitchFamily="34" charset="0"/>
              <a:buChar char="•"/>
            </a:pPr>
            <a:endParaRPr lang="en-US" sz="1400" dirty="0">
              <a:solidFill>
                <a:srgbClr val="69747C"/>
              </a:solidFill>
              <a:latin typeface="Arial" panose="020B0604020202020204" pitchFamily="34" charset="0"/>
              <a:cs typeface="Arial" panose="020B0604020202020204" pitchFamily="34" charset="0"/>
              <a:sym typeface="Wingdings" panose="05000000000000000000" pitchFamily="2" charset="2"/>
            </a:endParaRPr>
          </a:p>
          <a:p>
            <a:pPr marL="573088" lvl="1" indent="-115888">
              <a:spcAft>
                <a:spcPts val="600"/>
              </a:spcAft>
              <a:buFont typeface="Arial" panose="020B0604020202020204" pitchFamily="34" charset="0"/>
              <a:buChar char="•"/>
            </a:pPr>
            <a:endParaRPr lang="en-US" sz="1400" dirty="0">
              <a:solidFill>
                <a:srgbClr val="69747C"/>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9231915C-ABB2-4083-9FB7-D9A87EF153B4}"/>
              </a:ext>
            </a:extLst>
          </p:cNvPr>
          <p:cNvPicPr>
            <a:picLocks noChangeAspect="1"/>
          </p:cNvPicPr>
          <p:nvPr/>
        </p:nvPicPr>
        <p:blipFill>
          <a:blip r:embed="rId3"/>
          <a:stretch>
            <a:fillRect/>
          </a:stretch>
        </p:blipFill>
        <p:spPr>
          <a:xfrm>
            <a:off x="8610040" y="1013371"/>
            <a:ext cx="3219450" cy="5553075"/>
          </a:xfrm>
          <a:prstGeom prst="rect">
            <a:avLst/>
          </a:prstGeom>
        </p:spPr>
      </p:pic>
      <p:sp>
        <p:nvSpPr>
          <p:cNvPr id="14" name="TextBox 13">
            <a:extLst>
              <a:ext uri="{FF2B5EF4-FFF2-40B4-BE49-F238E27FC236}">
                <a16:creationId xmlns:a16="http://schemas.microsoft.com/office/drawing/2014/main" id="{3D0E662A-871D-4EE0-A54C-9A51A7A8D00E}"/>
              </a:ext>
            </a:extLst>
          </p:cNvPr>
          <p:cNvSpPr txBox="1"/>
          <p:nvPr/>
        </p:nvSpPr>
        <p:spPr>
          <a:xfrm>
            <a:off x="6908800" y="3884269"/>
            <a:ext cx="946337" cy="646331"/>
          </a:xfrm>
          <a:prstGeom prst="rect">
            <a:avLst/>
          </a:prstGeom>
          <a:solidFill>
            <a:srgbClr val="7030A0"/>
          </a:solidFill>
        </p:spPr>
        <p:txBody>
          <a:bodyPr wrap="square" rtlCol="0">
            <a:spAutoFit/>
          </a:bodyPr>
          <a:lstStyle/>
          <a:p>
            <a:pPr algn="ctr"/>
            <a:r>
              <a:rPr lang="en-US" dirty="0">
                <a:solidFill>
                  <a:schemeClr val="bg1"/>
                </a:solidFill>
                <a:latin typeface="+mj-lt"/>
              </a:rPr>
              <a:t>RUNS 1st</a:t>
            </a:r>
          </a:p>
        </p:txBody>
      </p:sp>
      <p:sp>
        <p:nvSpPr>
          <p:cNvPr id="13" name="Left Brace 12">
            <a:extLst>
              <a:ext uri="{FF2B5EF4-FFF2-40B4-BE49-F238E27FC236}">
                <a16:creationId xmlns:a16="http://schemas.microsoft.com/office/drawing/2014/main" id="{1C406E88-BB9C-4BB1-A886-BDA3B47C9F66}"/>
              </a:ext>
            </a:extLst>
          </p:cNvPr>
          <p:cNvSpPr/>
          <p:nvPr/>
        </p:nvSpPr>
        <p:spPr>
          <a:xfrm>
            <a:off x="8038353" y="3155576"/>
            <a:ext cx="400423" cy="2306918"/>
          </a:xfrm>
          <a:prstGeom prst="leftBrace">
            <a:avLst/>
          </a:prstGeom>
          <a:ln w="28575">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a:extLst>
              <a:ext uri="{FF2B5EF4-FFF2-40B4-BE49-F238E27FC236}">
                <a16:creationId xmlns:a16="http://schemas.microsoft.com/office/drawing/2014/main" id="{9379500F-EFBD-4DFF-9E1F-5B8A1FA8D70E}"/>
              </a:ext>
            </a:extLst>
          </p:cNvPr>
          <p:cNvSpPr/>
          <p:nvPr/>
        </p:nvSpPr>
        <p:spPr>
          <a:xfrm>
            <a:off x="6413313" y="1146152"/>
            <a:ext cx="495487" cy="5476229"/>
          </a:xfrm>
          <a:prstGeom prst="leftBrace">
            <a:avLst/>
          </a:prstGeom>
          <a:ln w="28575">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F4ACF539-0E6C-4281-90B0-28E74FE98FE4}"/>
              </a:ext>
            </a:extLst>
          </p:cNvPr>
          <p:cNvSpPr txBox="1"/>
          <p:nvPr/>
        </p:nvSpPr>
        <p:spPr>
          <a:xfrm>
            <a:off x="5494712" y="3561103"/>
            <a:ext cx="849312" cy="646331"/>
          </a:xfrm>
          <a:prstGeom prst="rect">
            <a:avLst/>
          </a:prstGeom>
          <a:solidFill>
            <a:srgbClr val="FFC000"/>
          </a:solidFill>
        </p:spPr>
        <p:txBody>
          <a:bodyPr wrap="square" rtlCol="0">
            <a:spAutoFit/>
          </a:bodyPr>
          <a:lstStyle/>
          <a:p>
            <a:pPr algn="ctr"/>
            <a:r>
              <a:rPr lang="en-US" dirty="0">
                <a:solidFill>
                  <a:schemeClr val="bg1"/>
                </a:solidFill>
                <a:latin typeface="+mj-lt"/>
              </a:rPr>
              <a:t>RUNS 2nd</a:t>
            </a:r>
          </a:p>
        </p:txBody>
      </p:sp>
    </p:spTree>
    <p:extLst>
      <p:ext uri="{BB962C8B-B14F-4D97-AF65-F5344CB8AC3E}">
        <p14:creationId xmlns:p14="http://schemas.microsoft.com/office/powerpoint/2010/main" val="236559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6203" y="134596"/>
            <a:ext cx="11066928" cy="1034163"/>
          </a:xfrm>
        </p:spPr>
        <p:txBody>
          <a:bodyPr>
            <a:normAutofit fontScale="90000"/>
          </a:bodyPr>
          <a:lstStyle/>
          <a:p>
            <a:r>
              <a:rPr lang="en-US" b="1" dirty="0">
                <a:latin typeface="+mj-lt"/>
              </a:rPr>
              <a:t>What will I gain from learning SQL?</a:t>
            </a:r>
          </a:p>
        </p:txBody>
      </p:sp>
      <p:pic>
        <p:nvPicPr>
          <p:cNvPr id="16" name="Picture 15">
            <a:extLst>
              <a:ext uri="{FF2B5EF4-FFF2-40B4-BE49-F238E27FC236}">
                <a16:creationId xmlns:a16="http://schemas.microsoft.com/office/drawing/2014/main" id="{B4EF4126-F771-1347-8BC1-8DA0D2055312}"/>
              </a:ext>
            </a:extLst>
          </p:cNvPr>
          <p:cNvPicPr>
            <a:picLocks noChangeAspect="1"/>
          </p:cNvPicPr>
          <p:nvPr/>
        </p:nvPicPr>
        <p:blipFill>
          <a:blip r:embed="rId3"/>
          <a:stretch>
            <a:fillRect/>
          </a:stretch>
        </p:blipFill>
        <p:spPr>
          <a:xfrm>
            <a:off x="8355486" y="1217566"/>
            <a:ext cx="2638654" cy="1753788"/>
          </a:xfrm>
          <a:prstGeom prst="rect">
            <a:avLst/>
          </a:prstGeom>
        </p:spPr>
      </p:pic>
      <p:sp>
        <p:nvSpPr>
          <p:cNvPr id="17" name="TextBox 16">
            <a:extLst>
              <a:ext uri="{FF2B5EF4-FFF2-40B4-BE49-F238E27FC236}">
                <a16:creationId xmlns:a16="http://schemas.microsoft.com/office/drawing/2014/main" id="{A5C43908-3575-0A4C-9A6F-2C25665700CA}"/>
              </a:ext>
            </a:extLst>
          </p:cNvPr>
          <p:cNvSpPr txBox="1"/>
          <p:nvPr/>
        </p:nvSpPr>
        <p:spPr>
          <a:xfrm>
            <a:off x="8404465" y="3141804"/>
            <a:ext cx="2584475" cy="1200329"/>
          </a:xfrm>
          <a:prstGeom prst="rect">
            <a:avLst/>
          </a:prstGeom>
          <a:noFill/>
        </p:spPr>
        <p:txBody>
          <a:bodyPr wrap="square" rtlCol="0">
            <a:spAutoFit/>
          </a:bodyPr>
          <a:lstStyle/>
          <a:p>
            <a:pPr algn="ctr"/>
            <a:r>
              <a:rPr lang="en-US" i="1" dirty="0">
                <a:latin typeface="+mj-lt"/>
              </a:rPr>
              <a:t>Tell a client you have a great analytics foundation</a:t>
            </a:r>
          </a:p>
        </p:txBody>
      </p:sp>
      <p:pic>
        <p:nvPicPr>
          <p:cNvPr id="18" name="Picture 17">
            <a:extLst>
              <a:ext uri="{FF2B5EF4-FFF2-40B4-BE49-F238E27FC236}">
                <a16:creationId xmlns:a16="http://schemas.microsoft.com/office/drawing/2014/main" id="{5C0EBD96-C8AE-4848-94E0-573E735B20B9}"/>
              </a:ext>
            </a:extLst>
          </p:cNvPr>
          <p:cNvPicPr>
            <a:picLocks noChangeAspect="1"/>
          </p:cNvPicPr>
          <p:nvPr/>
        </p:nvPicPr>
        <p:blipFill>
          <a:blip r:embed="rId4"/>
          <a:stretch>
            <a:fillRect/>
          </a:stretch>
        </p:blipFill>
        <p:spPr>
          <a:xfrm>
            <a:off x="6158180" y="1734929"/>
            <a:ext cx="1635344" cy="1635344"/>
          </a:xfrm>
          <a:prstGeom prst="rect">
            <a:avLst/>
          </a:prstGeom>
        </p:spPr>
      </p:pic>
      <p:sp>
        <p:nvSpPr>
          <p:cNvPr id="20" name="TextBox 19">
            <a:extLst>
              <a:ext uri="{FF2B5EF4-FFF2-40B4-BE49-F238E27FC236}">
                <a16:creationId xmlns:a16="http://schemas.microsoft.com/office/drawing/2014/main" id="{A491F687-7619-FC43-ABE0-1E2337FADC10}"/>
              </a:ext>
            </a:extLst>
          </p:cNvPr>
          <p:cNvSpPr txBox="1"/>
          <p:nvPr/>
        </p:nvSpPr>
        <p:spPr>
          <a:xfrm>
            <a:off x="5876235" y="3511400"/>
            <a:ext cx="1859032" cy="1200329"/>
          </a:xfrm>
          <a:prstGeom prst="rect">
            <a:avLst/>
          </a:prstGeom>
          <a:noFill/>
        </p:spPr>
        <p:txBody>
          <a:bodyPr wrap="square" rtlCol="0">
            <a:spAutoFit/>
          </a:bodyPr>
          <a:lstStyle/>
          <a:p>
            <a:pPr algn="ctr"/>
            <a:r>
              <a:rPr lang="en-US" i="1" dirty="0">
                <a:latin typeface="+mj-lt"/>
              </a:rPr>
              <a:t>Speak to analysts in their own language</a:t>
            </a:r>
          </a:p>
        </p:txBody>
      </p:sp>
      <p:sp>
        <p:nvSpPr>
          <p:cNvPr id="21" name="TextBox 20">
            <a:extLst>
              <a:ext uri="{FF2B5EF4-FFF2-40B4-BE49-F238E27FC236}">
                <a16:creationId xmlns:a16="http://schemas.microsoft.com/office/drawing/2014/main" id="{18A1ACE1-B7DA-A048-8ACC-CCE61AD0F89F}"/>
              </a:ext>
            </a:extLst>
          </p:cNvPr>
          <p:cNvSpPr txBox="1"/>
          <p:nvPr/>
        </p:nvSpPr>
        <p:spPr>
          <a:xfrm>
            <a:off x="7578103" y="5531819"/>
            <a:ext cx="1859032" cy="1200329"/>
          </a:xfrm>
          <a:prstGeom prst="rect">
            <a:avLst/>
          </a:prstGeom>
          <a:noFill/>
        </p:spPr>
        <p:txBody>
          <a:bodyPr wrap="square" rtlCol="0">
            <a:spAutoFit/>
          </a:bodyPr>
          <a:lstStyle/>
          <a:p>
            <a:pPr algn="ctr"/>
            <a:r>
              <a:rPr lang="en-US" i="1" dirty="0">
                <a:latin typeface="+mj-lt"/>
              </a:rPr>
              <a:t>Eliminate the analytics bottleneck</a:t>
            </a:r>
          </a:p>
        </p:txBody>
      </p:sp>
      <p:pic>
        <p:nvPicPr>
          <p:cNvPr id="3" name="Picture 2">
            <a:extLst>
              <a:ext uri="{FF2B5EF4-FFF2-40B4-BE49-F238E27FC236}">
                <a16:creationId xmlns:a16="http://schemas.microsoft.com/office/drawing/2014/main" id="{76AA5892-6964-BC4E-8711-3BEB8A7F4D5C}"/>
              </a:ext>
            </a:extLst>
          </p:cNvPr>
          <p:cNvPicPr>
            <a:picLocks noChangeAspect="1"/>
          </p:cNvPicPr>
          <p:nvPr/>
        </p:nvPicPr>
        <p:blipFill rotWithShape="1">
          <a:blip r:embed="rId5"/>
          <a:srcRect b="31222"/>
          <a:stretch/>
        </p:blipFill>
        <p:spPr>
          <a:xfrm>
            <a:off x="7735267" y="4329389"/>
            <a:ext cx="1630144" cy="1121186"/>
          </a:xfrm>
          <a:prstGeom prst="rect">
            <a:avLst/>
          </a:prstGeom>
        </p:spPr>
      </p:pic>
      <p:pic>
        <p:nvPicPr>
          <p:cNvPr id="22" name="Picture 21">
            <a:extLst>
              <a:ext uri="{FF2B5EF4-FFF2-40B4-BE49-F238E27FC236}">
                <a16:creationId xmlns:a16="http://schemas.microsoft.com/office/drawing/2014/main" id="{BEF3BB19-E313-C244-9BB6-0E3079140C87}"/>
              </a:ext>
            </a:extLst>
          </p:cNvPr>
          <p:cNvPicPr>
            <a:picLocks noChangeAspect="1"/>
          </p:cNvPicPr>
          <p:nvPr/>
        </p:nvPicPr>
        <p:blipFill>
          <a:blip r:embed="rId6"/>
          <a:stretch>
            <a:fillRect/>
          </a:stretch>
        </p:blipFill>
        <p:spPr>
          <a:xfrm>
            <a:off x="828154" y="1936298"/>
            <a:ext cx="4719085" cy="3382011"/>
          </a:xfrm>
          <a:prstGeom prst="rect">
            <a:avLst/>
          </a:prstGeom>
        </p:spPr>
      </p:pic>
      <p:sp>
        <p:nvSpPr>
          <p:cNvPr id="27" name="TextBox 26">
            <a:extLst>
              <a:ext uri="{FF2B5EF4-FFF2-40B4-BE49-F238E27FC236}">
                <a16:creationId xmlns:a16="http://schemas.microsoft.com/office/drawing/2014/main" id="{D244681F-2219-984B-A7B0-E24005EFAE4F}"/>
              </a:ext>
            </a:extLst>
          </p:cNvPr>
          <p:cNvSpPr txBox="1"/>
          <p:nvPr/>
        </p:nvSpPr>
        <p:spPr>
          <a:xfrm>
            <a:off x="515472" y="5440469"/>
            <a:ext cx="5229720" cy="369332"/>
          </a:xfrm>
          <a:prstGeom prst="rect">
            <a:avLst/>
          </a:prstGeom>
          <a:noFill/>
        </p:spPr>
        <p:txBody>
          <a:bodyPr wrap="square" rtlCol="0">
            <a:spAutoFit/>
          </a:bodyPr>
          <a:lstStyle/>
          <a:p>
            <a:pPr algn="ctr"/>
            <a:r>
              <a:rPr lang="en-US" i="1" dirty="0"/>
              <a:t>You are dangerous with SQL</a:t>
            </a:r>
          </a:p>
        </p:txBody>
      </p:sp>
      <p:sp>
        <p:nvSpPr>
          <p:cNvPr id="4" name="Slide Number Placeholder 3">
            <a:extLst>
              <a:ext uri="{FF2B5EF4-FFF2-40B4-BE49-F238E27FC236}">
                <a16:creationId xmlns:a16="http://schemas.microsoft.com/office/drawing/2014/main" id="{1E19CF67-7068-4785-8716-DDEE4D40FDAA}"/>
              </a:ext>
            </a:extLst>
          </p:cNvPr>
          <p:cNvSpPr>
            <a:spLocks noGrp="1"/>
          </p:cNvSpPr>
          <p:nvPr>
            <p:ph type="sldNum" sz="quarter" idx="12"/>
          </p:nvPr>
        </p:nvSpPr>
        <p:spPr/>
        <p:txBody>
          <a:bodyPr/>
          <a:lstStyle/>
          <a:p>
            <a:fld id="{D3208424-F6AD-4E5C-917C-F54A0BC36660}" type="slidenum">
              <a:rPr lang="en-US" smtClean="0"/>
              <a:t>7</a:t>
            </a:fld>
            <a:endParaRPr lang="en-US"/>
          </a:p>
        </p:txBody>
      </p:sp>
    </p:spTree>
    <p:extLst>
      <p:ext uri="{BB962C8B-B14F-4D97-AF65-F5344CB8AC3E}">
        <p14:creationId xmlns:p14="http://schemas.microsoft.com/office/powerpoint/2010/main" val="23504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521"/>
        <p:cNvGrpSpPr/>
        <p:nvPr/>
      </p:nvGrpSpPr>
      <p:grpSpPr>
        <a:xfrm>
          <a:off x="0" y="0"/>
          <a:ext cx="0" cy="0"/>
          <a:chOff x="0" y="0"/>
          <a:chExt cx="0" cy="0"/>
        </a:xfrm>
      </p:grpSpPr>
      <p:sp>
        <p:nvSpPr>
          <p:cNvPr id="523" name="Shape 523"/>
          <p:cNvSpPr txBox="1">
            <a:spLocks noGrp="1"/>
          </p:cNvSpPr>
          <p:nvPr>
            <p:ph type="body" idx="1"/>
          </p:nvPr>
        </p:nvSpPr>
        <p:spPr>
          <a:xfrm>
            <a:off x="656071" y="306375"/>
            <a:ext cx="10818779" cy="442391"/>
          </a:xfrm>
          <a:prstGeom prst="rect">
            <a:avLst/>
          </a:prstGeom>
          <a:noFill/>
          <a:ln>
            <a:noFill/>
          </a:ln>
        </p:spPr>
        <p:txBody>
          <a:bodyPr vert="horz" lIns="0" tIns="0" rIns="0" bIns="0" rtlCol="0" anchor="t" anchorCtr="0">
            <a:noAutofit/>
          </a:bodyPr>
          <a:lstStyle/>
          <a:p>
            <a:pPr>
              <a:buSzPct val="25000"/>
            </a:pPr>
            <a:r>
              <a:rPr lang="en-US" b="1" i="1" dirty="0">
                <a:latin typeface="+mj-lt"/>
                <a:ea typeface="Oswald"/>
                <a:cs typeface="Oswald"/>
                <a:sym typeface="Oswald"/>
              </a:rPr>
              <a:t>Writing Subqueries in SQL – Example Flow </a:t>
            </a:r>
            <a:endParaRPr lang="en" b="1" i="1" dirty="0">
              <a:solidFill>
                <a:srgbClr val="FF0000"/>
              </a:solidFill>
              <a:latin typeface="+mj-lt"/>
              <a:ea typeface="Oswald"/>
              <a:cs typeface="Oswald"/>
              <a:sym typeface="Oswald"/>
            </a:endParaRPr>
          </a:p>
        </p:txBody>
      </p:sp>
      <p:pic>
        <p:nvPicPr>
          <p:cNvPr id="12" name="Picture 11">
            <a:extLst>
              <a:ext uri="{FF2B5EF4-FFF2-40B4-BE49-F238E27FC236}">
                <a16:creationId xmlns:a16="http://schemas.microsoft.com/office/drawing/2014/main" id="{9231915C-ABB2-4083-9FB7-D9A87EF153B4}"/>
              </a:ext>
            </a:extLst>
          </p:cNvPr>
          <p:cNvPicPr>
            <a:picLocks noChangeAspect="1"/>
          </p:cNvPicPr>
          <p:nvPr/>
        </p:nvPicPr>
        <p:blipFill>
          <a:blip r:embed="rId3"/>
          <a:stretch>
            <a:fillRect/>
          </a:stretch>
        </p:blipFill>
        <p:spPr>
          <a:xfrm>
            <a:off x="3255123" y="959583"/>
            <a:ext cx="3219450" cy="5553075"/>
          </a:xfrm>
          <a:prstGeom prst="rect">
            <a:avLst/>
          </a:prstGeom>
        </p:spPr>
      </p:pic>
      <p:sp>
        <p:nvSpPr>
          <p:cNvPr id="14" name="TextBox 13">
            <a:extLst>
              <a:ext uri="{FF2B5EF4-FFF2-40B4-BE49-F238E27FC236}">
                <a16:creationId xmlns:a16="http://schemas.microsoft.com/office/drawing/2014/main" id="{3D0E662A-871D-4EE0-A54C-9A51A7A8D00E}"/>
              </a:ext>
            </a:extLst>
          </p:cNvPr>
          <p:cNvSpPr txBox="1"/>
          <p:nvPr/>
        </p:nvSpPr>
        <p:spPr>
          <a:xfrm>
            <a:off x="1553883" y="3830481"/>
            <a:ext cx="946337" cy="646331"/>
          </a:xfrm>
          <a:prstGeom prst="rect">
            <a:avLst/>
          </a:prstGeom>
          <a:solidFill>
            <a:srgbClr val="7030A0"/>
          </a:solidFill>
        </p:spPr>
        <p:txBody>
          <a:bodyPr wrap="square" rtlCol="0">
            <a:spAutoFit/>
          </a:bodyPr>
          <a:lstStyle/>
          <a:p>
            <a:pPr algn="ctr"/>
            <a:r>
              <a:rPr lang="en-US" dirty="0">
                <a:solidFill>
                  <a:schemeClr val="bg1"/>
                </a:solidFill>
                <a:latin typeface="+mj-lt"/>
              </a:rPr>
              <a:t>RUNS 1st</a:t>
            </a:r>
          </a:p>
        </p:txBody>
      </p:sp>
      <p:sp>
        <p:nvSpPr>
          <p:cNvPr id="13" name="Left Brace 12">
            <a:extLst>
              <a:ext uri="{FF2B5EF4-FFF2-40B4-BE49-F238E27FC236}">
                <a16:creationId xmlns:a16="http://schemas.microsoft.com/office/drawing/2014/main" id="{1C406E88-BB9C-4BB1-A886-BDA3B47C9F66}"/>
              </a:ext>
            </a:extLst>
          </p:cNvPr>
          <p:cNvSpPr/>
          <p:nvPr/>
        </p:nvSpPr>
        <p:spPr>
          <a:xfrm>
            <a:off x="2683436" y="3101788"/>
            <a:ext cx="400423" cy="2306918"/>
          </a:xfrm>
          <a:prstGeom prst="leftBrace">
            <a:avLst/>
          </a:prstGeom>
          <a:ln w="28575">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a:extLst>
              <a:ext uri="{FF2B5EF4-FFF2-40B4-BE49-F238E27FC236}">
                <a16:creationId xmlns:a16="http://schemas.microsoft.com/office/drawing/2014/main" id="{9379500F-EFBD-4DFF-9E1F-5B8A1FA8D70E}"/>
              </a:ext>
            </a:extLst>
          </p:cNvPr>
          <p:cNvSpPr/>
          <p:nvPr/>
        </p:nvSpPr>
        <p:spPr>
          <a:xfrm>
            <a:off x="1058396" y="1092364"/>
            <a:ext cx="495487" cy="5476229"/>
          </a:xfrm>
          <a:prstGeom prst="leftBrace">
            <a:avLst/>
          </a:prstGeom>
          <a:ln w="28575">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F4ACF539-0E6C-4281-90B0-28E74FE98FE4}"/>
              </a:ext>
            </a:extLst>
          </p:cNvPr>
          <p:cNvSpPr txBox="1"/>
          <p:nvPr/>
        </p:nvSpPr>
        <p:spPr>
          <a:xfrm>
            <a:off x="139795" y="3507315"/>
            <a:ext cx="849312" cy="646331"/>
          </a:xfrm>
          <a:prstGeom prst="rect">
            <a:avLst/>
          </a:prstGeom>
          <a:solidFill>
            <a:srgbClr val="FFC000"/>
          </a:solidFill>
        </p:spPr>
        <p:txBody>
          <a:bodyPr wrap="square" rtlCol="0">
            <a:spAutoFit/>
          </a:bodyPr>
          <a:lstStyle/>
          <a:p>
            <a:pPr algn="ctr"/>
            <a:r>
              <a:rPr lang="en-US" dirty="0">
                <a:solidFill>
                  <a:schemeClr val="bg1"/>
                </a:solidFill>
                <a:latin typeface="+mj-lt"/>
              </a:rPr>
              <a:t>RUNS 2nd</a:t>
            </a:r>
          </a:p>
        </p:txBody>
      </p:sp>
      <p:pic>
        <p:nvPicPr>
          <p:cNvPr id="2" name="Picture 1">
            <a:extLst>
              <a:ext uri="{FF2B5EF4-FFF2-40B4-BE49-F238E27FC236}">
                <a16:creationId xmlns:a16="http://schemas.microsoft.com/office/drawing/2014/main" id="{9220625D-B2D1-47CF-84BD-69C5816CE80B}"/>
              </a:ext>
            </a:extLst>
          </p:cNvPr>
          <p:cNvPicPr>
            <a:picLocks noChangeAspect="1"/>
          </p:cNvPicPr>
          <p:nvPr/>
        </p:nvPicPr>
        <p:blipFill>
          <a:blip r:embed="rId4"/>
          <a:stretch>
            <a:fillRect/>
          </a:stretch>
        </p:blipFill>
        <p:spPr>
          <a:xfrm>
            <a:off x="7872038" y="1693675"/>
            <a:ext cx="1743075" cy="1952625"/>
          </a:xfrm>
          <a:prstGeom prst="rect">
            <a:avLst/>
          </a:prstGeom>
        </p:spPr>
      </p:pic>
      <p:sp>
        <p:nvSpPr>
          <p:cNvPr id="10" name="TextBox 9">
            <a:extLst>
              <a:ext uri="{FF2B5EF4-FFF2-40B4-BE49-F238E27FC236}">
                <a16:creationId xmlns:a16="http://schemas.microsoft.com/office/drawing/2014/main" id="{2C729E9F-0213-4FFD-B568-EB1E0970DCED}"/>
              </a:ext>
            </a:extLst>
          </p:cNvPr>
          <p:cNvSpPr txBox="1"/>
          <p:nvPr/>
        </p:nvSpPr>
        <p:spPr>
          <a:xfrm>
            <a:off x="6998635" y="968907"/>
            <a:ext cx="3309938" cy="646331"/>
          </a:xfrm>
          <a:prstGeom prst="rect">
            <a:avLst/>
          </a:prstGeom>
          <a:solidFill>
            <a:srgbClr val="7030A0"/>
          </a:solidFill>
        </p:spPr>
        <p:txBody>
          <a:bodyPr wrap="square" rtlCol="0">
            <a:spAutoFit/>
          </a:bodyPr>
          <a:lstStyle/>
          <a:p>
            <a:pPr algn="ctr"/>
            <a:r>
              <a:rPr lang="en-US" dirty="0">
                <a:solidFill>
                  <a:schemeClr val="bg1"/>
                </a:solidFill>
                <a:latin typeface="+mj-lt"/>
              </a:rPr>
              <a:t>RUNS 1</a:t>
            </a:r>
            <a:r>
              <a:rPr lang="en-US" baseline="30000" dirty="0">
                <a:solidFill>
                  <a:schemeClr val="bg1"/>
                </a:solidFill>
                <a:latin typeface="+mj-lt"/>
              </a:rPr>
              <a:t>st</a:t>
            </a:r>
            <a:r>
              <a:rPr lang="en-US" dirty="0">
                <a:solidFill>
                  <a:schemeClr val="bg1"/>
                </a:solidFill>
                <a:latin typeface="+mj-lt"/>
              </a:rPr>
              <a:t> – Creation of Table A</a:t>
            </a:r>
          </a:p>
        </p:txBody>
      </p:sp>
      <p:sp>
        <p:nvSpPr>
          <p:cNvPr id="11" name="TextBox 10">
            <a:extLst>
              <a:ext uri="{FF2B5EF4-FFF2-40B4-BE49-F238E27FC236}">
                <a16:creationId xmlns:a16="http://schemas.microsoft.com/office/drawing/2014/main" id="{0FF088EA-C08A-4839-A573-EC0CFFDB093A}"/>
              </a:ext>
            </a:extLst>
          </p:cNvPr>
          <p:cNvSpPr txBox="1"/>
          <p:nvPr/>
        </p:nvSpPr>
        <p:spPr>
          <a:xfrm>
            <a:off x="7088606" y="4255247"/>
            <a:ext cx="3309938" cy="646331"/>
          </a:xfrm>
          <a:prstGeom prst="rect">
            <a:avLst/>
          </a:prstGeom>
          <a:solidFill>
            <a:srgbClr val="FFC000"/>
          </a:solidFill>
        </p:spPr>
        <p:txBody>
          <a:bodyPr wrap="square" rtlCol="0">
            <a:spAutoFit/>
          </a:bodyPr>
          <a:lstStyle/>
          <a:p>
            <a:pPr algn="ctr"/>
            <a:r>
              <a:rPr lang="en-US" dirty="0">
                <a:solidFill>
                  <a:schemeClr val="bg1"/>
                </a:solidFill>
                <a:latin typeface="+mj-lt"/>
              </a:rPr>
              <a:t>RUNS 2</a:t>
            </a:r>
            <a:r>
              <a:rPr lang="en-US" baseline="30000" dirty="0">
                <a:solidFill>
                  <a:schemeClr val="bg1"/>
                </a:solidFill>
                <a:latin typeface="+mj-lt"/>
              </a:rPr>
              <a:t>nd</a:t>
            </a:r>
            <a:r>
              <a:rPr lang="en-US" dirty="0">
                <a:solidFill>
                  <a:schemeClr val="bg1"/>
                </a:solidFill>
                <a:latin typeface="+mj-lt"/>
              </a:rPr>
              <a:t> – Run SELECT STATEMENT, off Table A</a:t>
            </a:r>
          </a:p>
        </p:txBody>
      </p:sp>
      <p:cxnSp>
        <p:nvCxnSpPr>
          <p:cNvPr id="5" name="Straight Arrow Connector 4">
            <a:extLst>
              <a:ext uri="{FF2B5EF4-FFF2-40B4-BE49-F238E27FC236}">
                <a16:creationId xmlns:a16="http://schemas.microsoft.com/office/drawing/2014/main" id="{0B873B5A-1573-494B-9180-6AFA02713622}"/>
              </a:ext>
            </a:extLst>
          </p:cNvPr>
          <p:cNvCxnSpPr>
            <a:stCxn id="2" idx="2"/>
            <a:endCxn id="11" idx="0"/>
          </p:cNvCxnSpPr>
          <p:nvPr/>
        </p:nvCxnSpPr>
        <p:spPr>
          <a:xfrm flipH="1">
            <a:off x="8743575" y="3646300"/>
            <a:ext cx="1" cy="60894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7C86431-0694-460F-BC76-D01682232686}"/>
              </a:ext>
            </a:extLst>
          </p:cNvPr>
          <p:cNvCxnSpPr/>
          <p:nvPr/>
        </p:nvCxnSpPr>
        <p:spPr>
          <a:xfrm flipH="1">
            <a:off x="8743574" y="4901578"/>
            <a:ext cx="1" cy="60894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93750BC-F072-42C3-ABA0-875A88393133}"/>
              </a:ext>
            </a:extLst>
          </p:cNvPr>
          <p:cNvPicPr>
            <a:picLocks noChangeAspect="1"/>
          </p:cNvPicPr>
          <p:nvPr/>
        </p:nvPicPr>
        <p:blipFill>
          <a:blip r:embed="rId5"/>
          <a:stretch>
            <a:fillRect/>
          </a:stretch>
        </p:blipFill>
        <p:spPr>
          <a:xfrm>
            <a:off x="8083518" y="5616779"/>
            <a:ext cx="1412508" cy="1080153"/>
          </a:xfrm>
          <a:prstGeom prst="rect">
            <a:avLst/>
          </a:prstGeom>
        </p:spPr>
      </p:pic>
    </p:spTree>
    <p:extLst>
      <p:ext uri="{BB962C8B-B14F-4D97-AF65-F5344CB8AC3E}">
        <p14:creationId xmlns:p14="http://schemas.microsoft.com/office/powerpoint/2010/main" val="8669942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1402" y="3067812"/>
            <a:ext cx="11066928" cy="1034163"/>
          </a:xfrm>
        </p:spPr>
        <p:txBody>
          <a:bodyPr>
            <a:noAutofit/>
          </a:bodyPr>
          <a:lstStyle/>
          <a:p>
            <a:pPr algn="ctr"/>
            <a:br>
              <a:rPr lang="en-US" sz="6000" b="1" dirty="0">
                <a:latin typeface="+mj-lt"/>
              </a:rPr>
            </a:br>
            <a:r>
              <a:rPr lang="en-US" sz="6000" b="1" dirty="0">
                <a:solidFill>
                  <a:schemeClr val="bg1"/>
                </a:solidFill>
                <a:latin typeface="+mj-lt"/>
              </a:rPr>
              <a:t>Part 10</a:t>
            </a:r>
            <a:br>
              <a:rPr lang="en-US" sz="6000" b="1" dirty="0">
                <a:solidFill>
                  <a:schemeClr val="bg1"/>
                </a:solidFill>
                <a:latin typeface="+mj-lt"/>
              </a:rPr>
            </a:br>
            <a:r>
              <a:rPr lang="en-US" sz="6000" b="1" dirty="0">
                <a:solidFill>
                  <a:schemeClr val="bg1"/>
                </a:solidFill>
                <a:latin typeface="+mj-lt"/>
              </a:rPr>
              <a:t>CONCLUSION</a:t>
            </a:r>
            <a:endParaRPr lang="en-US" sz="5400" b="1" i="1" dirty="0">
              <a:solidFill>
                <a:schemeClr val="bg1"/>
              </a:solidFill>
              <a:latin typeface="+mj-lt"/>
            </a:endParaRPr>
          </a:p>
        </p:txBody>
      </p:sp>
      <p:sp>
        <p:nvSpPr>
          <p:cNvPr id="3" name="Slide Number Placeholder 2">
            <a:extLst>
              <a:ext uri="{FF2B5EF4-FFF2-40B4-BE49-F238E27FC236}">
                <a16:creationId xmlns:a16="http://schemas.microsoft.com/office/drawing/2014/main" id="{BE96A491-C572-4A56-8F9A-8E92E0DED68B}"/>
              </a:ext>
            </a:extLst>
          </p:cNvPr>
          <p:cNvSpPr>
            <a:spLocks noGrp="1"/>
          </p:cNvSpPr>
          <p:nvPr>
            <p:ph type="sldNum" sz="quarter" idx="12"/>
          </p:nvPr>
        </p:nvSpPr>
        <p:spPr/>
        <p:txBody>
          <a:bodyPr/>
          <a:lstStyle/>
          <a:p>
            <a:fld id="{D3208424-F6AD-4E5C-917C-F54A0BC36660}" type="slidenum">
              <a:rPr lang="en-US" smtClean="0"/>
              <a:t>71</a:t>
            </a:fld>
            <a:endParaRPr lang="en-US"/>
          </a:p>
        </p:txBody>
      </p:sp>
    </p:spTree>
    <p:extLst>
      <p:ext uri="{BB962C8B-B14F-4D97-AF65-F5344CB8AC3E}">
        <p14:creationId xmlns:p14="http://schemas.microsoft.com/office/powerpoint/2010/main" val="409470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521"/>
        <p:cNvGrpSpPr/>
        <p:nvPr/>
      </p:nvGrpSpPr>
      <p:grpSpPr>
        <a:xfrm>
          <a:off x="0" y="0"/>
          <a:ext cx="0" cy="0"/>
          <a:chOff x="0" y="0"/>
          <a:chExt cx="0" cy="0"/>
        </a:xfrm>
      </p:grpSpPr>
      <p:sp>
        <p:nvSpPr>
          <p:cNvPr id="523" name="Shape 523"/>
          <p:cNvSpPr txBox="1">
            <a:spLocks noGrp="1"/>
          </p:cNvSpPr>
          <p:nvPr>
            <p:ph type="body" idx="1"/>
          </p:nvPr>
        </p:nvSpPr>
        <p:spPr>
          <a:xfrm>
            <a:off x="656071" y="306375"/>
            <a:ext cx="10818779" cy="442391"/>
          </a:xfrm>
          <a:prstGeom prst="rect">
            <a:avLst/>
          </a:prstGeom>
          <a:noFill/>
          <a:ln>
            <a:noFill/>
          </a:ln>
        </p:spPr>
        <p:txBody>
          <a:bodyPr vert="horz" lIns="0" tIns="0" rIns="0" bIns="0" rtlCol="0" anchor="t" anchorCtr="0">
            <a:noAutofit/>
          </a:bodyPr>
          <a:lstStyle/>
          <a:p>
            <a:pPr>
              <a:buSzPct val="25000"/>
            </a:pPr>
            <a:r>
              <a:rPr lang="en-US" b="1" i="1" dirty="0">
                <a:latin typeface="+mj-lt"/>
                <a:ea typeface="Oswald"/>
                <a:cs typeface="Oswald"/>
                <a:sym typeface="Oswald"/>
              </a:rPr>
              <a:t>We extracted the data, using SQL. Now what do we do with it? </a:t>
            </a:r>
            <a:endParaRPr lang="en" b="1" i="1" dirty="0">
              <a:solidFill>
                <a:srgbClr val="FF0000"/>
              </a:solidFill>
              <a:latin typeface="+mj-lt"/>
              <a:ea typeface="Oswald"/>
              <a:cs typeface="Oswald"/>
              <a:sym typeface="Oswald"/>
            </a:endParaRPr>
          </a:p>
        </p:txBody>
      </p:sp>
      <p:pic>
        <p:nvPicPr>
          <p:cNvPr id="3" name="Picture 2">
            <a:extLst>
              <a:ext uri="{FF2B5EF4-FFF2-40B4-BE49-F238E27FC236}">
                <a16:creationId xmlns:a16="http://schemas.microsoft.com/office/drawing/2014/main" id="{05DC581C-B7A2-4594-9561-0AE9C42F8134}"/>
              </a:ext>
            </a:extLst>
          </p:cNvPr>
          <p:cNvPicPr>
            <a:picLocks noChangeAspect="1"/>
          </p:cNvPicPr>
          <p:nvPr/>
        </p:nvPicPr>
        <p:blipFill>
          <a:blip r:embed="rId3"/>
          <a:stretch>
            <a:fillRect/>
          </a:stretch>
        </p:blipFill>
        <p:spPr>
          <a:xfrm>
            <a:off x="89646" y="2759016"/>
            <a:ext cx="5163671" cy="2611512"/>
          </a:xfrm>
          <a:prstGeom prst="rect">
            <a:avLst/>
          </a:prstGeom>
        </p:spPr>
      </p:pic>
      <p:sp>
        <p:nvSpPr>
          <p:cNvPr id="18" name="Shape 523">
            <a:extLst>
              <a:ext uri="{FF2B5EF4-FFF2-40B4-BE49-F238E27FC236}">
                <a16:creationId xmlns:a16="http://schemas.microsoft.com/office/drawing/2014/main" id="{0C39C099-B02B-429D-B784-14FC0F892A7D}"/>
              </a:ext>
            </a:extLst>
          </p:cNvPr>
          <p:cNvSpPr txBox="1">
            <a:spLocks/>
          </p:cNvSpPr>
          <p:nvPr/>
        </p:nvSpPr>
        <p:spPr>
          <a:xfrm>
            <a:off x="538705" y="1809458"/>
            <a:ext cx="4265551" cy="442391"/>
          </a:xfrm>
          <a:prstGeom prst="rect">
            <a:avLst/>
          </a:prstGeom>
          <a:noFill/>
          <a:ln>
            <a:noFill/>
          </a:ln>
        </p:spPr>
        <p:txBody>
          <a:bodyPr vert="horz" lIns="0" tIns="0" rIns="0" bIns="0" rtlCol="0" anchor="t" anchorCtr="0">
            <a:noAutofit/>
          </a:bodyPr>
          <a:lstStyle>
            <a:lvl1pPr marL="0" marR="0" lvl="0" indent="0" algn="l" defTabSz="914400" rtl="0" eaLnBrk="1" latinLnBrk="0" hangingPunct="1">
              <a:lnSpc>
                <a:spcPct val="100000"/>
              </a:lnSpc>
              <a:spcBef>
                <a:spcPts val="0"/>
              </a:spcBef>
              <a:spcAft>
                <a:spcPts val="0"/>
              </a:spcAft>
              <a:buClr>
                <a:srgbClr val="000000"/>
              </a:buClr>
              <a:buFont typeface="Arial"/>
              <a:buNone/>
              <a:defRPr sz="3067" b="0" i="0" u="none" strike="noStrike" kern="1200" cap="none">
                <a:solidFill>
                  <a:srgbClr val="000000"/>
                </a:solidFill>
                <a:latin typeface="Arial"/>
                <a:ea typeface="Arial"/>
                <a:cs typeface="Arial"/>
                <a:sym typeface="Arial"/>
              </a:defRPr>
            </a:lvl1pPr>
            <a:lvl2pPr marL="389457" marR="0" lvl="1" indent="-67732" algn="l" defTabSz="914400" rtl="0" eaLnBrk="1" latinLnBrk="0" hangingPunct="1">
              <a:lnSpc>
                <a:spcPct val="120000"/>
              </a:lnSpc>
              <a:spcBef>
                <a:spcPts val="0"/>
              </a:spcBef>
              <a:spcAft>
                <a:spcPts val="0"/>
              </a:spcAft>
              <a:buClr>
                <a:srgbClr val="FFFFFF"/>
              </a:buClr>
              <a:buSzPct val="71428"/>
              <a:buFont typeface="Merriweather Sans"/>
              <a:buChar char="‣"/>
              <a:defRPr sz="2800" b="0" i="0" u="none" strike="noStrike" kern="1200" cap="none">
                <a:solidFill>
                  <a:srgbClr val="FFFFFF"/>
                </a:solidFill>
                <a:latin typeface="Arial"/>
                <a:ea typeface="Arial"/>
                <a:cs typeface="Arial"/>
                <a:sym typeface="Arial"/>
              </a:defRPr>
            </a:lvl2pPr>
            <a:lvl3pPr marL="575719" marR="0" lvl="2" indent="-67732" algn="l" defTabSz="914400" rtl="0" eaLnBrk="1" latinLnBrk="0" hangingPunct="1">
              <a:lnSpc>
                <a:spcPct val="120000"/>
              </a:lnSpc>
              <a:spcBef>
                <a:spcPts val="0"/>
              </a:spcBef>
              <a:spcAft>
                <a:spcPts val="0"/>
              </a:spcAft>
              <a:buClr>
                <a:srgbClr val="FFFFFF"/>
              </a:buClr>
              <a:buSzPct val="71428"/>
              <a:buFont typeface="Merriweather Sans"/>
              <a:buChar char="‣"/>
              <a:defRPr sz="2800" b="0" i="0" u="none" strike="noStrike" kern="1200" cap="none">
                <a:solidFill>
                  <a:srgbClr val="FFFFFF"/>
                </a:solidFill>
                <a:latin typeface="Arial"/>
                <a:ea typeface="Arial"/>
                <a:cs typeface="Arial"/>
                <a:sym typeface="Arial"/>
              </a:defRPr>
            </a:lvl3pPr>
            <a:lvl4pPr marL="761981" marR="0" lvl="3" indent="-67732" algn="l" defTabSz="914400" rtl="0" eaLnBrk="1" latinLnBrk="0" hangingPunct="1">
              <a:lnSpc>
                <a:spcPct val="120000"/>
              </a:lnSpc>
              <a:spcBef>
                <a:spcPts val="0"/>
              </a:spcBef>
              <a:spcAft>
                <a:spcPts val="0"/>
              </a:spcAft>
              <a:buClr>
                <a:srgbClr val="FFFFFF"/>
              </a:buClr>
              <a:buSzPct val="71428"/>
              <a:buFont typeface="Merriweather Sans"/>
              <a:buChar char="‣"/>
              <a:defRPr sz="2800" b="0" i="0" u="none" strike="noStrike" kern="1200" cap="none">
                <a:solidFill>
                  <a:srgbClr val="FFFFFF"/>
                </a:solidFill>
                <a:latin typeface="Arial"/>
                <a:ea typeface="Arial"/>
                <a:cs typeface="Arial"/>
                <a:sym typeface="Arial"/>
              </a:defRPr>
            </a:lvl4pPr>
            <a:lvl5pPr marL="948243" marR="0" lvl="4" indent="-67732" algn="l" defTabSz="914400" rtl="0" eaLnBrk="1" latinLnBrk="0" hangingPunct="1">
              <a:lnSpc>
                <a:spcPct val="120000"/>
              </a:lnSpc>
              <a:spcBef>
                <a:spcPts val="0"/>
              </a:spcBef>
              <a:spcAft>
                <a:spcPts val="0"/>
              </a:spcAft>
              <a:buClr>
                <a:srgbClr val="FFFFFF"/>
              </a:buClr>
              <a:buSzPct val="71428"/>
              <a:buFont typeface="Merriweather Sans"/>
              <a:buChar char="‣"/>
              <a:defRPr sz="2800" b="0" i="0" u="none" strike="noStrike" kern="1200" cap="none">
                <a:solidFill>
                  <a:srgbClr val="FFFFFF"/>
                </a:solidFill>
                <a:latin typeface="Arial"/>
                <a:ea typeface="Arial"/>
                <a:cs typeface="Arial"/>
                <a:sym typeface="Arial"/>
              </a:defRPr>
            </a:lvl5pPr>
            <a:lvl6pPr marL="0" marR="0" lvl="5" indent="948243" algn="l" defTabSz="914400" rtl="0" eaLnBrk="1" latinLnBrk="0" hangingPunct="1">
              <a:lnSpc>
                <a:spcPct val="120000"/>
              </a:lnSpc>
              <a:spcBef>
                <a:spcPts val="0"/>
              </a:spcBef>
              <a:spcAft>
                <a:spcPts val="0"/>
              </a:spcAft>
              <a:buClr>
                <a:srgbClr val="FFFFFF"/>
              </a:buClr>
              <a:buFont typeface="Arial"/>
              <a:buNone/>
              <a:defRPr sz="2800" b="0" i="0" u="none" strike="noStrike" kern="1200" cap="none">
                <a:solidFill>
                  <a:srgbClr val="FFFFFF"/>
                </a:solidFill>
                <a:latin typeface="Arial"/>
                <a:ea typeface="Arial"/>
                <a:cs typeface="Arial"/>
                <a:sym typeface="Arial"/>
              </a:defRPr>
            </a:lvl6pPr>
            <a:lvl7pPr marL="0" marR="0" lvl="6" indent="1151438" algn="l" defTabSz="914400" rtl="0" eaLnBrk="1" latinLnBrk="0" hangingPunct="1">
              <a:lnSpc>
                <a:spcPct val="120000"/>
              </a:lnSpc>
              <a:spcBef>
                <a:spcPts val="0"/>
              </a:spcBef>
              <a:spcAft>
                <a:spcPts val="0"/>
              </a:spcAft>
              <a:buClr>
                <a:srgbClr val="FFFFFF"/>
              </a:buClr>
              <a:buFont typeface="Arial"/>
              <a:buNone/>
              <a:defRPr sz="2800" b="0" i="0" u="none" strike="noStrike" kern="1200" cap="none">
                <a:solidFill>
                  <a:srgbClr val="FFFFFF"/>
                </a:solidFill>
                <a:latin typeface="Arial"/>
                <a:ea typeface="Arial"/>
                <a:cs typeface="Arial"/>
                <a:sym typeface="Arial"/>
              </a:defRPr>
            </a:lvl7pPr>
            <a:lvl8pPr marL="0" marR="0" lvl="7" indent="1337700" algn="l" defTabSz="914400" rtl="0" eaLnBrk="1" latinLnBrk="0" hangingPunct="1">
              <a:lnSpc>
                <a:spcPct val="120000"/>
              </a:lnSpc>
              <a:spcBef>
                <a:spcPts val="0"/>
              </a:spcBef>
              <a:spcAft>
                <a:spcPts val="0"/>
              </a:spcAft>
              <a:buClr>
                <a:srgbClr val="FFFFFF"/>
              </a:buClr>
              <a:buFont typeface="Arial"/>
              <a:buNone/>
              <a:defRPr sz="2800" b="0" i="0" u="none" strike="noStrike" kern="1200" cap="none">
                <a:solidFill>
                  <a:srgbClr val="FFFFFF"/>
                </a:solidFill>
                <a:latin typeface="Arial"/>
                <a:ea typeface="Arial"/>
                <a:cs typeface="Arial"/>
                <a:sym typeface="Arial"/>
              </a:defRPr>
            </a:lvl8pPr>
            <a:lvl9pPr marL="0" marR="0" lvl="8" indent="1523962" algn="l" defTabSz="914400" rtl="0" eaLnBrk="1" latinLnBrk="0" hangingPunct="1">
              <a:lnSpc>
                <a:spcPct val="120000"/>
              </a:lnSpc>
              <a:spcBef>
                <a:spcPts val="0"/>
              </a:spcBef>
              <a:spcAft>
                <a:spcPts val="0"/>
              </a:spcAft>
              <a:buClr>
                <a:srgbClr val="FFFFFF"/>
              </a:buClr>
              <a:buFont typeface="Arial"/>
              <a:buNone/>
              <a:defRPr sz="2800" b="0" i="0" u="none" strike="noStrike" kern="1200" cap="none">
                <a:solidFill>
                  <a:srgbClr val="FFFFFF"/>
                </a:solidFill>
                <a:latin typeface="Arial"/>
                <a:ea typeface="Arial"/>
                <a:cs typeface="Arial"/>
                <a:sym typeface="Arial"/>
              </a:defRPr>
            </a:lvl9pPr>
          </a:lstStyle>
          <a:p>
            <a:pPr algn="ctr">
              <a:buSzPct val="25000"/>
            </a:pPr>
            <a:r>
              <a:rPr lang="en-US" sz="2800" b="1" i="1" dirty="0">
                <a:solidFill>
                  <a:srgbClr val="FF0000"/>
                </a:solidFill>
                <a:latin typeface="+mj-lt"/>
                <a:ea typeface="Oswald"/>
                <a:cs typeface="Oswald"/>
                <a:sym typeface="Oswald"/>
              </a:rPr>
              <a:t>Remember, the analytics workflow! </a:t>
            </a:r>
            <a:endParaRPr lang="en" sz="2800" b="1" i="1" dirty="0">
              <a:solidFill>
                <a:srgbClr val="FF0000"/>
              </a:solidFill>
              <a:latin typeface="+mj-lt"/>
              <a:ea typeface="Oswald"/>
              <a:cs typeface="Oswald"/>
              <a:sym typeface="Oswald"/>
            </a:endParaRPr>
          </a:p>
        </p:txBody>
      </p:sp>
    </p:spTree>
    <p:extLst>
      <p:ext uri="{BB962C8B-B14F-4D97-AF65-F5344CB8AC3E}">
        <p14:creationId xmlns:p14="http://schemas.microsoft.com/office/powerpoint/2010/main" val="16547856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Conclusion: Key Takeaways</a:t>
            </a:r>
          </a:p>
        </p:txBody>
      </p:sp>
      <p:grpSp>
        <p:nvGrpSpPr>
          <p:cNvPr id="18" name="Group 17">
            <a:extLst>
              <a:ext uri="{FF2B5EF4-FFF2-40B4-BE49-F238E27FC236}">
                <a16:creationId xmlns:a16="http://schemas.microsoft.com/office/drawing/2014/main" id="{FD0300DA-8E3D-4C1A-A505-AA9D44A49DD0}"/>
              </a:ext>
            </a:extLst>
          </p:cNvPr>
          <p:cNvGrpSpPr/>
          <p:nvPr/>
        </p:nvGrpSpPr>
        <p:grpSpPr>
          <a:xfrm>
            <a:off x="7541343" y="2712608"/>
            <a:ext cx="3786514" cy="3786514"/>
            <a:chOff x="7012872" y="2275935"/>
            <a:chExt cx="4223589" cy="4223589"/>
          </a:xfrm>
        </p:grpSpPr>
        <p:pic>
          <p:nvPicPr>
            <p:cNvPr id="19" name="Picture 4" descr="Image result for database icon">
              <a:extLst>
                <a:ext uri="{FF2B5EF4-FFF2-40B4-BE49-F238E27FC236}">
                  <a16:creationId xmlns:a16="http://schemas.microsoft.com/office/drawing/2014/main" id="{FF832237-2FBB-4220-A289-14AD8A2D4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2872" y="2275935"/>
              <a:ext cx="4223589" cy="422358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googly eyes png">
              <a:extLst>
                <a:ext uri="{FF2B5EF4-FFF2-40B4-BE49-F238E27FC236}">
                  <a16:creationId xmlns:a16="http://schemas.microsoft.com/office/drawing/2014/main" id="{0C24D436-3ECA-4B03-9913-CEDDAB55505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2660" y="2479739"/>
              <a:ext cx="2541815" cy="133753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Image result for mustache png">
              <a:extLst>
                <a:ext uri="{FF2B5EF4-FFF2-40B4-BE49-F238E27FC236}">
                  <a16:creationId xmlns:a16="http://schemas.microsoft.com/office/drawing/2014/main" id="{EB3A6705-D246-4D58-ACCD-A9FC494C07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7767" y="3664299"/>
              <a:ext cx="2516708" cy="1707851"/>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Speech Bubble: Rectangle 5">
            <a:extLst>
              <a:ext uri="{FF2B5EF4-FFF2-40B4-BE49-F238E27FC236}">
                <a16:creationId xmlns:a16="http://schemas.microsoft.com/office/drawing/2014/main" id="{950B3F56-2D8E-43BE-A1EC-FE2542488D8C}"/>
              </a:ext>
            </a:extLst>
          </p:cNvPr>
          <p:cNvSpPr/>
          <p:nvPr/>
        </p:nvSpPr>
        <p:spPr>
          <a:xfrm>
            <a:off x="549480" y="1670999"/>
            <a:ext cx="6057798" cy="4877285"/>
          </a:xfrm>
          <a:prstGeom prst="wedgeRectCallout">
            <a:avLst>
              <a:gd name="adj1" fmla="val 67408"/>
              <a:gd name="adj2" fmla="val 15801"/>
            </a:avLst>
          </a:prstGeom>
          <a:ln w="57150">
            <a:prstDash val="dash"/>
          </a:ln>
        </p:spPr>
        <p:style>
          <a:lnRef idx="2">
            <a:schemeClr val="accent6"/>
          </a:lnRef>
          <a:fillRef idx="1">
            <a:schemeClr val="lt1"/>
          </a:fillRef>
          <a:effectRef idx="0">
            <a:schemeClr val="accent6"/>
          </a:effectRef>
          <a:fontRef idx="minor">
            <a:schemeClr val="dk1"/>
          </a:fontRef>
        </p:style>
        <p:txBody>
          <a:bodyPr rtlCol="0" anchor="ctr"/>
          <a:lstStyle/>
          <a:p>
            <a:pPr marL="514350" indent="-514350">
              <a:buAutoNum type="arabicPeriod"/>
            </a:pPr>
            <a:r>
              <a:rPr lang="en-US" sz="2400" b="1" dirty="0">
                <a:solidFill>
                  <a:schemeClr val="tx1"/>
                </a:solidFill>
                <a:latin typeface="+mj-lt"/>
              </a:rPr>
              <a:t>The more you talk to a database, you more comfortable you’ll get.</a:t>
            </a:r>
            <a:endParaRPr lang="en-US" sz="2400" dirty="0">
              <a:solidFill>
                <a:schemeClr val="tx1"/>
              </a:solidFill>
              <a:latin typeface="+mj-lt"/>
            </a:endParaRPr>
          </a:p>
          <a:p>
            <a:pPr marL="514350" indent="-514350">
              <a:buAutoNum type="arabicPeriod"/>
            </a:pPr>
            <a:endParaRPr lang="en-US" sz="2400" dirty="0">
              <a:solidFill>
                <a:schemeClr val="tx1"/>
              </a:solidFill>
              <a:latin typeface="+mj-lt"/>
            </a:endParaRPr>
          </a:p>
          <a:p>
            <a:pPr marL="514350" indent="-514350">
              <a:buAutoNum type="arabicPeriod"/>
            </a:pPr>
            <a:r>
              <a:rPr lang="en-US" sz="2400" b="1" dirty="0">
                <a:solidFill>
                  <a:schemeClr val="tx1"/>
                </a:solidFill>
                <a:latin typeface="+mj-lt"/>
              </a:rPr>
              <a:t>Today’s class gave us a framework for not just talking to </a:t>
            </a:r>
            <a:r>
              <a:rPr lang="en-US" sz="2400" b="1" dirty="0">
                <a:solidFill>
                  <a:srgbClr val="FF0000"/>
                </a:solidFill>
                <a:latin typeface="+mj-lt"/>
              </a:rPr>
              <a:t>‘Red’, </a:t>
            </a:r>
            <a:r>
              <a:rPr lang="en-US" sz="2400" b="1" dirty="0">
                <a:solidFill>
                  <a:schemeClr val="tx1"/>
                </a:solidFill>
                <a:latin typeface="+mj-lt"/>
              </a:rPr>
              <a:t>but to any relational database.</a:t>
            </a:r>
            <a:endParaRPr lang="en-US" sz="2400" dirty="0">
              <a:solidFill>
                <a:schemeClr val="tx1"/>
              </a:solidFill>
              <a:latin typeface="+mj-lt"/>
            </a:endParaRPr>
          </a:p>
          <a:p>
            <a:endParaRPr lang="en-US" sz="2400" dirty="0">
              <a:solidFill>
                <a:schemeClr val="tx1"/>
              </a:solidFill>
              <a:latin typeface="+mj-lt"/>
            </a:endParaRPr>
          </a:p>
          <a:p>
            <a:r>
              <a:rPr lang="en-US" sz="2400" dirty="0">
                <a:solidFill>
                  <a:schemeClr val="tx1"/>
                </a:solidFill>
                <a:latin typeface="+mj-lt"/>
              </a:rPr>
              <a:t>3. </a:t>
            </a:r>
            <a:r>
              <a:rPr lang="en-US" sz="2400" b="1" dirty="0">
                <a:solidFill>
                  <a:schemeClr val="tx1"/>
                </a:solidFill>
                <a:latin typeface="+mj-lt"/>
              </a:rPr>
              <a:t>Don’t let anyone stop you from getting to know a database; push hard.</a:t>
            </a:r>
            <a:endParaRPr lang="en-US" sz="2400" dirty="0">
              <a:solidFill>
                <a:schemeClr val="tx1"/>
              </a:solidFill>
              <a:latin typeface="+mj-lt"/>
            </a:endParaRPr>
          </a:p>
          <a:p>
            <a:pPr marL="514350" indent="-514350">
              <a:buAutoNum type="arabicPeriod"/>
            </a:pPr>
            <a:endParaRPr lang="en-US" sz="2400" dirty="0">
              <a:solidFill>
                <a:schemeClr val="tx1"/>
              </a:solidFill>
              <a:latin typeface="+mj-lt"/>
            </a:endParaRPr>
          </a:p>
        </p:txBody>
      </p:sp>
      <p:sp>
        <p:nvSpPr>
          <p:cNvPr id="3" name="Slide Number Placeholder 2">
            <a:extLst>
              <a:ext uri="{FF2B5EF4-FFF2-40B4-BE49-F238E27FC236}">
                <a16:creationId xmlns:a16="http://schemas.microsoft.com/office/drawing/2014/main" id="{016F7276-D234-45D4-A37B-756F62EF557D}"/>
              </a:ext>
            </a:extLst>
          </p:cNvPr>
          <p:cNvSpPr>
            <a:spLocks noGrp="1"/>
          </p:cNvSpPr>
          <p:nvPr>
            <p:ph type="sldNum" sz="quarter" idx="12"/>
          </p:nvPr>
        </p:nvSpPr>
        <p:spPr/>
        <p:txBody>
          <a:bodyPr/>
          <a:lstStyle/>
          <a:p>
            <a:fld id="{D3208424-F6AD-4E5C-917C-F54A0BC36660}" type="slidenum">
              <a:rPr lang="en-US" smtClean="0"/>
              <a:t>73</a:t>
            </a:fld>
            <a:endParaRPr lang="en-US"/>
          </a:p>
        </p:txBody>
      </p:sp>
    </p:spTree>
    <p:extLst>
      <p:ext uri="{BB962C8B-B14F-4D97-AF65-F5344CB8AC3E}">
        <p14:creationId xmlns:p14="http://schemas.microsoft.com/office/powerpoint/2010/main" val="221101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1036" y="171979"/>
            <a:ext cx="11066928" cy="1034163"/>
          </a:xfrm>
        </p:spPr>
        <p:txBody>
          <a:bodyPr>
            <a:noAutofit/>
          </a:bodyPr>
          <a:lstStyle/>
          <a:p>
            <a:r>
              <a:rPr lang="en-US" sz="2800" b="1" dirty="0">
                <a:latin typeface="+mj-lt"/>
              </a:rPr>
              <a:t>Example Email to Send To Your DBA to Get Access</a:t>
            </a:r>
          </a:p>
        </p:txBody>
      </p:sp>
      <p:sp>
        <p:nvSpPr>
          <p:cNvPr id="3" name="Slide Number Placeholder 2">
            <a:extLst>
              <a:ext uri="{FF2B5EF4-FFF2-40B4-BE49-F238E27FC236}">
                <a16:creationId xmlns:a16="http://schemas.microsoft.com/office/drawing/2014/main" id="{016F7276-D234-45D4-A37B-756F62EF557D}"/>
              </a:ext>
            </a:extLst>
          </p:cNvPr>
          <p:cNvSpPr>
            <a:spLocks noGrp="1"/>
          </p:cNvSpPr>
          <p:nvPr>
            <p:ph type="sldNum" sz="quarter" idx="12"/>
          </p:nvPr>
        </p:nvSpPr>
        <p:spPr/>
        <p:txBody>
          <a:bodyPr/>
          <a:lstStyle/>
          <a:p>
            <a:fld id="{D3208424-F6AD-4E5C-917C-F54A0BC36660}" type="slidenum">
              <a:rPr lang="en-US" smtClean="0"/>
              <a:t>74</a:t>
            </a:fld>
            <a:endParaRPr lang="en-US"/>
          </a:p>
        </p:txBody>
      </p:sp>
      <p:sp>
        <p:nvSpPr>
          <p:cNvPr id="9" name="TextBox 8">
            <a:extLst>
              <a:ext uri="{FF2B5EF4-FFF2-40B4-BE49-F238E27FC236}">
                <a16:creationId xmlns:a16="http://schemas.microsoft.com/office/drawing/2014/main" id="{ED1B7A55-06B0-48C4-923E-B47260E2D0E2}"/>
              </a:ext>
            </a:extLst>
          </p:cNvPr>
          <p:cNvSpPr txBox="1"/>
          <p:nvPr/>
        </p:nvSpPr>
        <p:spPr>
          <a:xfrm>
            <a:off x="359178" y="1379314"/>
            <a:ext cx="9836682" cy="5003557"/>
          </a:xfrm>
          <a:prstGeom prst="rect">
            <a:avLst/>
          </a:prstGeom>
          <a:ln w="57150">
            <a:prstDash val="sysDash"/>
          </a:ln>
        </p:spPr>
        <p:style>
          <a:lnRef idx="2">
            <a:schemeClr val="accent6"/>
          </a:lnRef>
          <a:fillRef idx="1">
            <a:schemeClr val="lt1"/>
          </a:fillRef>
          <a:effectRef idx="0">
            <a:schemeClr val="accent6"/>
          </a:effectRef>
          <a:fontRef idx="minor">
            <a:schemeClr val="dk1"/>
          </a:fontRef>
        </p:style>
        <p:txBody>
          <a:bodyPr wrap="square" rtlCol="0">
            <a:noAutofit/>
          </a:bodyPr>
          <a:lstStyle/>
          <a:p>
            <a:pPr>
              <a:spcAft>
                <a:spcPts val="600"/>
              </a:spcAft>
            </a:pPr>
            <a:r>
              <a:rPr lang="en-US" b="1" i="1" dirty="0">
                <a:solidFill>
                  <a:srgbClr val="69747C"/>
                </a:solidFill>
                <a:latin typeface="+mj-lt"/>
                <a:cs typeface="Arial" panose="020B0604020202020204" pitchFamily="34" charset="0"/>
              </a:rPr>
              <a:t>Hello DBA,</a:t>
            </a:r>
          </a:p>
          <a:p>
            <a:pPr>
              <a:spcAft>
                <a:spcPts val="600"/>
              </a:spcAft>
            </a:pPr>
            <a:endParaRPr lang="en-US" b="1" i="1" dirty="0">
              <a:solidFill>
                <a:srgbClr val="69747C"/>
              </a:solidFill>
              <a:latin typeface="+mj-lt"/>
              <a:cs typeface="Arial" panose="020B0604020202020204" pitchFamily="34" charset="0"/>
            </a:endParaRPr>
          </a:p>
          <a:p>
            <a:pPr>
              <a:spcAft>
                <a:spcPts val="600"/>
              </a:spcAft>
            </a:pPr>
            <a:r>
              <a:rPr lang="en-US" b="1" i="1" dirty="0">
                <a:solidFill>
                  <a:srgbClr val="69747C"/>
                </a:solidFill>
                <a:latin typeface="+mj-lt"/>
                <a:cs typeface="Arial" panose="020B0604020202020204" pitchFamily="34" charset="0"/>
              </a:rPr>
              <a:t>I’d to request SELECT access to our relational database that stores (x) data. Could you supply me the necessary credentials or Wiki for gaining access?</a:t>
            </a:r>
          </a:p>
          <a:p>
            <a:pPr>
              <a:spcAft>
                <a:spcPts val="600"/>
              </a:spcAft>
            </a:pPr>
            <a:endParaRPr lang="en-US" b="1" i="1" dirty="0">
              <a:solidFill>
                <a:srgbClr val="69747C"/>
              </a:solidFill>
              <a:latin typeface="+mj-lt"/>
              <a:cs typeface="Arial" panose="020B0604020202020204" pitchFamily="34" charset="0"/>
            </a:endParaRPr>
          </a:p>
          <a:p>
            <a:pPr>
              <a:spcAft>
                <a:spcPts val="600"/>
              </a:spcAft>
            </a:pPr>
            <a:r>
              <a:rPr lang="en-US" b="1" i="1" dirty="0">
                <a:solidFill>
                  <a:srgbClr val="69747C"/>
                </a:solidFill>
                <a:latin typeface="+mj-lt"/>
                <a:cs typeface="Arial" panose="020B0604020202020204" pitchFamily="34" charset="0"/>
              </a:rPr>
              <a:t>Could you also let me know </a:t>
            </a:r>
          </a:p>
          <a:p>
            <a:pPr marL="457200" indent="-457200">
              <a:spcAft>
                <a:spcPts val="600"/>
              </a:spcAft>
              <a:buAutoNum type="arabicPeriod"/>
            </a:pPr>
            <a:r>
              <a:rPr lang="en-US" b="1" i="1" dirty="0">
                <a:solidFill>
                  <a:srgbClr val="69747C"/>
                </a:solidFill>
                <a:latin typeface="+mj-lt"/>
                <a:cs typeface="Arial" panose="020B0604020202020204" pitchFamily="34" charset="0"/>
              </a:rPr>
              <a:t>Which version of SQL our organization uses? (E.g. Oracle / MySQL / Hive / PostgreSQL / IBM BIG Insights / SQL Server / etc.)</a:t>
            </a:r>
          </a:p>
          <a:p>
            <a:pPr marL="457200" indent="-457200">
              <a:spcAft>
                <a:spcPts val="600"/>
              </a:spcAft>
              <a:buAutoNum type="arabicPeriod"/>
            </a:pPr>
            <a:r>
              <a:rPr lang="en-US" b="1" i="1" dirty="0">
                <a:solidFill>
                  <a:srgbClr val="69747C"/>
                </a:solidFill>
                <a:latin typeface="+mj-lt"/>
                <a:cs typeface="Arial" panose="020B0604020202020204" pitchFamily="34" charset="0"/>
              </a:rPr>
              <a:t>What RDBMS (or GUI) we use as a query tool?</a:t>
            </a:r>
          </a:p>
          <a:p>
            <a:pPr marL="457200" indent="-457200">
              <a:spcAft>
                <a:spcPts val="600"/>
              </a:spcAft>
              <a:buAutoNum type="arabicPeriod"/>
            </a:pPr>
            <a:r>
              <a:rPr lang="en-US" b="1" i="1" dirty="0">
                <a:solidFill>
                  <a:srgbClr val="69747C"/>
                </a:solidFill>
                <a:latin typeface="+mj-lt"/>
                <a:cs typeface="Arial" panose="020B0604020202020204" pitchFamily="34" charset="0"/>
              </a:rPr>
              <a:t>Any information regarding the schema structure of the tables in the database for reference.</a:t>
            </a:r>
          </a:p>
          <a:p>
            <a:pPr>
              <a:spcAft>
                <a:spcPts val="600"/>
              </a:spcAft>
            </a:pPr>
            <a:endParaRPr lang="en-US" b="1" i="1" dirty="0">
              <a:solidFill>
                <a:srgbClr val="69747C"/>
              </a:solidFill>
              <a:latin typeface="+mj-lt"/>
              <a:cs typeface="Arial" panose="020B0604020202020204" pitchFamily="34" charset="0"/>
            </a:endParaRPr>
          </a:p>
          <a:p>
            <a:pPr>
              <a:spcAft>
                <a:spcPts val="600"/>
              </a:spcAft>
            </a:pPr>
            <a:r>
              <a:rPr lang="en-US" b="1" i="1" dirty="0">
                <a:solidFill>
                  <a:srgbClr val="69747C"/>
                </a:solidFill>
                <a:latin typeface="+mj-lt"/>
                <a:cs typeface="Arial" panose="020B0604020202020204" pitchFamily="34" charset="0"/>
              </a:rPr>
              <a:t>Thanks,</a:t>
            </a:r>
          </a:p>
          <a:p>
            <a:pPr>
              <a:spcAft>
                <a:spcPts val="600"/>
              </a:spcAft>
            </a:pPr>
            <a:r>
              <a:rPr lang="en-US" b="1" i="1" dirty="0">
                <a:solidFill>
                  <a:srgbClr val="69747C"/>
                </a:solidFill>
                <a:latin typeface="+mj-lt"/>
                <a:cs typeface="Arial" panose="020B0604020202020204" pitchFamily="34" charset="0"/>
              </a:rPr>
              <a:t>Your Name</a:t>
            </a:r>
          </a:p>
          <a:p>
            <a:pPr>
              <a:spcAft>
                <a:spcPts val="600"/>
              </a:spcAft>
            </a:pPr>
            <a:endParaRPr lang="en-US" b="1" i="1" dirty="0">
              <a:solidFill>
                <a:srgbClr val="69747C"/>
              </a:solidFill>
              <a:latin typeface="+mj-lt"/>
              <a:cs typeface="Arial" panose="020B0604020202020204" pitchFamily="34" charset="0"/>
            </a:endParaRPr>
          </a:p>
          <a:p>
            <a:pPr>
              <a:spcAft>
                <a:spcPts val="600"/>
              </a:spcAft>
            </a:pPr>
            <a:endParaRPr lang="en-US" b="1" i="1" dirty="0">
              <a:solidFill>
                <a:srgbClr val="69747C"/>
              </a:solidFill>
              <a:latin typeface="+mj-lt"/>
              <a:cs typeface="Arial" panose="020B0604020202020204" pitchFamily="34" charset="0"/>
            </a:endParaRPr>
          </a:p>
          <a:p>
            <a:pPr>
              <a:spcAft>
                <a:spcPts val="600"/>
              </a:spcAft>
            </a:pPr>
            <a:endParaRPr lang="en-US" i="1" dirty="0">
              <a:solidFill>
                <a:srgbClr val="69747C"/>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185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MasterSp="0">
  <p:cSld>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9495" y="3537150"/>
            <a:ext cx="11066928" cy="1034163"/>
          </a:xfrm>
        </p:spPr>
        <p:txBody>
          <a:bodyPr>
            <a:noAutofit/>
          </a:bodyPr>
          <a:lstStyle/>
          <a:p>
            <a:pPr algn="ctr"/>
            <a:br>
              <a:rPr lang="en-US" sz="6000" b="1" dirty="0">
                <a:latin typeface="+mj-lt"/>
              </a:rPr>
            </a:br>
            <a:r>
              <a:rPr lang="en-US" sz="9600" b="1" dirty="0">
                <a:solidFill>
                  <a:schemeClr val="bg1"/>
                </a:solidFill>
                <a:latin typeface="+mj-lt"/>
              </a:rPr>
              <a:t>Q&amp;A</a:t>
            </a:r>
            <a:br>
              <a:rPr lang="en-US" sz="9600" b="1" dirty="0">
                <a:solidFill>
                  <a:schemeClr val="bg1"/>
                </a:solidFill>
                <a:latin typeface="+mj-lt"/>
              </a:rPr>
            </a:br>
            <a:r>
              <a:rPr lang="en-US" sz="5400" b="1" dirty="0">
                <a:solidFill>
                  <a:schemeClr val="bg1"/>
                </a:solidFill>
                <a:latin typeface="+mj-lt"/>
              </a:rPr>
              <a:t>(15 min)</a:t>
            </a:r>
            <a:endParaRPr lang="en-US" sz="5400" b="1" i="1" dirty="0">
              <a:solidFill>
                <a:schemeClr val="bg1"/>
              </a:solidFill>
              <a:latin typeface="+mj-lt"/>
            </a:endParaRPr>
          </a:p>
        </p:txBody>
      </p:sp>
      <p:sp>
        <p:nvSpPr>
          <p:cNvPr id="3" name="Slide Number Placeholder 2">
            <a:extLst>
              <a:ext uri="{FF2B5EF4-FFF2-40B4-BE49-F238E27FC236}">
                <a16:creationId xmlns:a16="http://schemas.microsoft.com/office/drawing/2014/main" id="{4BDD0AD1-DA07-459B-A037-76BE8DC9E991}"/>
              </a:ext>
            </a:extLst>
          </p:cNvPr>
          <p:cNvSpPr>
            <a:spLocks noGrp="1"/>
          </p:cNvSpPr>
          <p:nvPr>
            <p:ph type="sldNum" sz="quarter" idx="12"/>
          </p:nvPr>
        </p:nvSpPr>
        <p:spPr/>
        <p:txBody>
          <a:bodyPr/>
          <a:lstStyle/>
          <a:p>
            <a:fld id="{D3208424-F6AD-4E5C-917C-F54A0BC36660}" type="slidenum">
              <a:rPr lang="en-US" smtClean="0"/>
              <a:t>75</a:t>
            </a:fld>
            <a:endParaRPr lang="en-US"/>
          </a:p>
        </p:txBody>
      </p:sp>
    </p:spTree>
    <p:extLst>
      <p:ext uri="{BB962C8B-B14F-4D97-AF65-F5344CB8AC3E}">
        <p14:creationId xmlns:p14="http://schemas.microsoft.com/office/powerpoint/2010/main" val="20359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76203" y="134596"/>
            <a:ext cx="11066928" cy="1034163"/>
          </a:xfrm>
        </p:spPr>
        <p:txBody>
          <a:bodyPr>
            <a:normAutofit/>
          </a:bodyPr>
          <a:lstStyle/>
          <a:p>
            <a:r>
              <a:rPr lang="en-US" b="1" dirty="0">
                <a:latin typeface="+mj-lt"/>
              </a:rPr>
              <a:t>Today’s Agenda</a:t>
            </a:r>
          </a:p>
        </p:txBody>
      </p:sp>
      <p:sp>
        <p:nvSpPr>
          <p:cNvPr id="11" name="TextBox 10">
            <a:extLst>
              <a:ext uri="{FF2B5EF4-FFF2-40B4-BE49-F238E27FC236}">
                <a16:creationId xmlns:a16="http://schemas.microsoft.com/office/drawing/2014/main" id="{326B4567-4FF5-4B2E-B4FC-4FFFEF43828C}"/>
              </a:ext>
            </a:extLst>
          </p:cNvPr>
          <p:cNvSpPr txBox="1"/>
          <p:nvPr/>
        </p:nvSpPr>
        <p:spPr>
          <a:xfrm>
            <a:off x="476203" y="1452634"/>
            <a:ext cx="10476500" cy="4770537"/>
          </a:xfrm>
          <a:prstGeom prst="rect">
            <a:avLst/>
          </a:prstGeom>
          <a:noFill/>
        </p:spPr>
        <p:txBody>
          <a:bodyPr wrap="square" rtlCol="0">
            <a:spAutoFit/>
          </a:bodyPr>
          <a:lstStyle/>
          <a:p>
            <a:r>
              <a:rPr lang="en-US" sz="1600" dirty="0">
                <a:latin typeface="+mj-lt"/>
              </a:rPr>
              <a:t>INTRODUCTION (10 min) 							</a:t>
            </a:r>
            <a:r>
              <a:rPr lang="en-US" sz="1600" b="1" dirty="0">
                <a:solidFill>
                  <a:schemeClr val="accent1"/>
                </a:solidFill>
                <a:latin typeface="+mj-lt"/>
              </a:rPr>
              <a:t>10:00 – 10:10</a:t>
            </a:r>
          </a:p>
          <a:p>
            <a:endParaRPr lang="en-US" sz="1600" dirty="0">
              <a:latin typeface="+mj-lt"/>
            </a:endParaRPr>
          </a:p>
          <a:p>
            <a:r>
              <a:rPr lang="en-US" sz="1600" dirty="0">
                <a:latin typeface="+mj-lt"/>
              </a:rPr>
              <a:t>Part 1: Database Fundamentals (10 min)				</a:t>
            </a:r>
            <a:r>
              <a:rPr lang="en-US" sz="1600" b="1" dirty="0">
                <a:solidFill>
                  <a:schemeClr val="accent1"/>
                </a:solidFill>
                <a:latin typeface="+mj-lt"/>
              </a:rPr>
              <a:t>10:10 – 10:20 </a:t>
            </a:r>
          </a:p>
          <a:p>
            <a:r>
              <a:rPr lang="en-US" sz="1600" dirty="0">
                <a:latin typeface="+mj-lt"/>
              </a:rPr>
              <a:t>Part 2: Datatype Fundamentals (10 min)				</a:t>
            </a:r>
            <a:r>
              <a:rPr lang="en-US" sz="1600" b="1" dirty="0">
                <a:solidFill>
                  <a:schemeClr val="accent1"/>
                </a:solidFill>
                <a:latin typeface="+mj-lt"/>
              </a:rPr>
              <a:t>10:20 – 10:30</a:t>
            </a:r>
          </a:p>
          <a:p>
            <a:r>
              <a:rPr lang="en-US" sz="1600" dirty="0">
                <a:latin typeface="+mj-lt"/>
              </a:rPr>
              <a:t>Part 3: Connecting to an RDB  (15 min)				</a:t>
            </a:r>
            <a:r>
              <a:rPr lang="en-US" sz="1600" b="1" dirty="0">
                <a:solidFill>
                  <a:schemeClr val="accent1"/>
                </a:solidFill>
                <a:latin typeface="+mj-lt"/>
              </a:rPr>
              <a:t>10:30 – 10:45</a:t>
            </a:r>
          </a:p>
          <a:p>
            <a:endParaRPr lang="en-US" sz="1600" dirty="0">
              <a:latin typeface="+mj-lt"/>
            </a:endParaRPr>
          </a:p>
          <a:p>
            <a:r>
              <a:rPr lang="en-US" sz="1600" dirty="0">
                <a:latin typeface="+mj-lt"/>
              </a:rPr>
              <a:t>Part 4: The Basic Syntax of SQL					</a:t>
            </a:r>
            <a:r>
              <a:rPr lang="en-US" sz="1600" b="1" dirty="0">
                <a:solidFill>
                  <a:schemeClr val="accent1"/>
                </a:solidFill>
                <a:latin typeface="+mj-lt"/>
              </a:rPr>
              <a:t>11:00 – 11:30</a:t>
            </a:r>
          </a:p>
          <a:p>
            <a:r>
              <a:rPr lang="en-US" sz="1600" dirty="0">
                <a:latin typeface="+mj-lt"/>
              </a:rPr>
              <a:t>Part 5: Filtering with WHERE						</a:t>
            </a:r>
            <a:r>
              <a:rPr lang="en-US" sz="1600" b="1" dirty="0">
                <a:solidFill>
                  <a:schemeClr val="accent1"/>
                </a:solidFill>
                <a:latin typeface="+mj-lt"/>
              </a:rPr>
              <a:t>11:30 – 12:00</a:t>
            </a:r>
          </a:p>
          <a:p>
            <a:r>
              <a:rPr lang="en-US" sz="1600" dirty="0">
                <a:latin typeface="+mj-lt"/>
              </a:rPr>
              <a:t>Part 6: Aggregations and GROUP BY					</a:t>
            </a:r>
            <a:r>
              <a:rPr lang="en-US" sz="1600" b="1" dirty="0">
                <a:solidFill>
                  <a:schemeClr val="accent1"/>
                </a:solidFill>
                <a:latin typeface="+mj-lt"/>
              </a:rPr>
              <a:t>12:00 – 12:30</a:t>
            </a:r>
          </a:p>
          <a:p>
            <a:r>
              <a:rPr lang="en-US" sz="1600" dirty="0">
                <a:latin typeface="+mj-lt"/>
              </a:rPr>
              <a:t>	</a:t>
            </a:r>
          </a:p>
          <a:p>
            <a:r>
              <a:rPr lang="en-US" sz="1600" b="1" dirty="0">
                <a:solidFill>
                  <a:srgbClr val="FF0000"/>
                </a:solidFill>
                <a:latin typeface="+mj-lt"/>
              </a:rPr>
              <a:t>LUNCH – (1 HOUR)</a:t>
            </a:r>
            <a:r>
              <a:rPr lang="en-US" sz="1600" dirty="0">
                <a:latin typeface="+mj-lt"/>
              </a:rPr>
              <a:t>							</a:t>
            </a:r>
            <a:r>
              <a:rPr lang="en-US" sz="1600" b="1" dirty="0">
                <a:solidFill>
                  <a:schemeClr val="accent1"/>
                </a:solidFill>
                <a:latin typeface="+mj-lt"/>
              </a:rPr>
              <a:t>12:30 – 01:30</a:t>
            </a:r>
          </a:p>
          <a:p>
            <a:endParaRPr lang="en-US" sz="1600" dirty="0">
              <a:latin typeface="+mj-lt"/>
            </a:endParaRPr>
          </a:p>
          <a:p>
            <a:r>
              <a:rPr lang="en-US" sz="1600" dirty="0">
                <a:latin typeface="+mj-lt"/>
              </a:rPr>
              <a:t>Part 7: Fix the SQL CODE						</a:t>
            </a:r>
            <a:r>
              <a:rPr lang="en-US" sz="1600" b="1" dirty="0">
                <a:solidFill>
                  <a:schemeClr val="accent1"/>
                </a:solidFill>
                <a:latin typeface="+mj-lt"/>
              </a:rPr>
              <a:t>01:30 – 02:15</a:t>
            </a:r>
          </a:p>
          <a:p>
            <a:r>
              <a:rPr lang="en-US" sz="1600" dirty="0">
                <a:latin typeface="+mj-lt"/>
              </a:rPr>
              <a:t>Part 8: Joining Tables							</a:t>
            </a:r>
            <a:r>
              <a:rPr lang="en-US" sz="1600" b="1" dirty="0">
                <a:solidFill>
                  <a:schemeClr val="accent1"/>
                </a:solidFill>
                <a:latin typeface="+mj-lt"/>
              </a:rPr>
              <a:t>02:15 – 03:15</a:t>
            </a:r>
          </a:p>
          <a:p>
            <a:r>
              <a:rPr lang="en-US" sz="1600" dirty="0">
                <a:latin typeface="+mj-lt"/>
              </a:rPr>
              <a:t>Part 9: Advanced SQL Concepts						</a:t>
            </a:r>
            <a:r>
              <a:rPr lang="en-US" sz="1600" b="1" dirty="0">
                <a:solidFill>
                  <a:schemeClr val="accent1"/>
                </a:solidFill>
                <a:latin typeface="+mj-lt"/>
              </a:rPr>
              <a:t>03:15 – 03:30</a:t>
            </a:r>
          </a:p>
          <a:p>
            <a:endParaRPr lang="en-US" sz="1600" dirty="0">
              <a:latin typeface="+mj-lt"/>
            </a:endParaRPr>
          </a:p>
          <a:p>
            <a:r>
              <a:rPr lang="en-US" sz="1600" dirty="0">
                <a:latin typeface="+mj-lt"/>
              </a:rPr>
              <a:t>Part 10: Conclusion and Next Steps					</a:t>
            </a:r>
            <a:r>
              <a:rPr lang="en-US" sz="1600" b="1" dirty="0">
                <a:solidFill>
                  <a:schemeClr val="accent1"/>
                </a:solidFill>
                <a:latin typeface="+mj-lt"/>
              </a:rPr>
              <a:t>03:30 – 03:45</a:t>
            </a:r>
          </a:p>
          <a:p>
            <a:endParaRPr lang="en-US" sz="1600" dirty="0">
              <a:latin typeface="+mj-lt"/>
            </a:endParaRPr>
          </a:p>
          <a:p>
            <a:r>
              <a:rPr lang="en-US" sz="1600" dirty="0">
                <a:latin typeface="+mj-lt"/>
              </a:rPr>
              <a:t>Q:A									</a:t>
            </a:r>
            <a:r>
              <a:rPr lang="en-US" sz="1600" b="1" dirty="0">
                <a:solidFill>
                  <a:schemeClr val="accent1"/>
                </a:solidFill>
                <a:latin typeface="+mj-lt"/>
              </a:rPr>
              <a:t>03:45 – 04:00</a:t>
            </a:r>
          </a:p>
        </p:txBody>
      </p:sp>
      <p:sp>
        <p:nvSpPr>
          <p:cNvPr id="3" name="Slide Number Placeholder 2">
            <a:extLst>
              <a:ext uri="{FF2B5EF4-FFF2-40B4-BE49-F238E27FC236}">
                <a16:creationId xmlns:a16="http://schemas.microsoft.com/office/drawing/2014/main" id="{021C04BA-9536-4322-88E8-C81BECF3E6C9}"/>
              </a:ext>
            </a:extLst>
          </p:cNvPr>
          <p:cNvSpPr>
            <a:spLocks noGrp="1"/>
          </p:cNvSpPr>
          <p:nvPr>
            <p:ph type="sldNum" sz="quarter" idx="12"/>
          </p:nvPr>
        </p:nvSpPr>
        <p:spPr/>
        <p:txBody>
          <a:bodyPr/>
          <a:lstStyle/>
          <a:p>
            <a:fld id="{D3208424-F6AD-4E5C-917C-F54A0BC36660}" type="slidenum">
              <a:rPr lang="en-US" smtClean="0"/>
              <a:t>8</a:t>
            </a:fld>
            <a:endParaRPr lang="en-US"/>
          </a:p>
        </p:txBody>
      </p:sp>
    </p:spTree>
    <p:extLst>
      <p:ext uri="{BB962C8B-B14F-4D97-AF65-F5344CB8AC3E}">
        <p14:creationId xmlns:p14="http://schemas.microsoft.com/office/powerpoint/2010/main" val="89536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1402" y="3067812"/>
            <a:ext cx="11066928" cy="1034163"/>
          </a:xfrm>
        </p:spPr>
        <p:txBody>
          <a:bodyPr>
            <a:noAutofit/>
          </a:bodyPr>
          <a:lstStyle/>
          <a:p>
            <a:pPr algn="ctr"/>
            <a:br>
              <a:rPr lang="en-US" sz="6000" b="1" dirty="0">
                <a:latin typeface="+mj-lt"/>
              </a:rPr>
            </a:br>
            <a:r>
              <a:rPr lang="en-US" sz="6000" b="1" dirty="0">
                <a:solidFill>
                  <a:schemeClr val="bg1"/>
                </a:solidFill>
                <a:latin typeface="+mj-lt"/>
              </a:rPr>
              <a:t>Part 1</a:t>
            </a:r>
            <a:br>
              <a:rPr lang="en-US" sz="6000" b="1" dirty="0">
                <a:solidFill>
                  <a:schemeClr val="bg1"/>
                </a:solidFill>
                <a:latin typeface="+mj-lt"/>
              </a:rPr>
            </a:br>
            <a:r>
              <a:rPr lang="en-US" sz="6000" b="1" i="1" dirty="0">
                <a:solidFill>
                  <a:schemeClr val="bg1"/>
                </a:solidFill>
                <a:latin typeface="+mj-lt"/>
              </a:rPr>
              <a:t>DATABASE FUNDEMENTALS</a:t>
            </a:r>
          </a:p>
        </p:txBody>
      </p:sp>
      <p:sp>
        <p:nvSpPr>
          <p:cNvPr id="3" name="Slide Number Placeholder 2">
            <a:extLst>
              <a:ext uri="{FF2B5EF4-FFF2-40B4-BE49-F238E27FC236}">
                <a16:creationId xmlns:a16="http://schemas.microsoft.com/office/drawing/2014/main" id="{2A2FD0EB-A55A-48B3-9C0F-3D5691BF8679}"/>
              </a:ext>
            </a:extLst>
          </p:cNvPr>
          <p:cNvSpPr>
            <a:spLocks noGrp="1"/>
          </p:cNvSpPr>
          <p:nvPr>
            <p:ph type="sldNum" sz="quarter" idx="12"/>
          </p:nvPr>
        </p:nvSpPr>
        <p:spPr/>
        <p:txBody>
          <a:bodyPr/>
          <a:lstStyle/>
          <a:p>
            <a:fld id="{D3208424-F6AD-4E5C-917C-F54A0BC36660}" type="slidenum">
              <a:rPr lang="en-US" smtClean="0"/>
              <a:t>9</a:t>
            </a:fld>
            <a:endParaRPr lang="en-US"/>
          </a:p>
        </p:txBody>
      </p:sp>
    </p:spTree>
    <p:extLst>
      <p:ext uri="{BB962C8B-B14F-4D97-AF65-F5344CB8AC3E}">
        <p14:creationId xmlns:p14="http://schemas.microsoft.com/office/powerpoint/2010/main" val="151810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nify 2017">
  <a:themeElements>
    <a:clrScheme name="Unify 2017 Colors">
      <a:dk1>
        <a:sysClr val="windowText" lastClr="000000"/>
      </a:dk1>
      <a:lt1>
        <a:sysClr val="window" lastClr="FFFFFF"/>
      </a:lt1>
      <a:dk2>
        <a:srgbClr val="69747C"/>
      </a:dk2>
      <a:lt2>
        <a:srgbClr val="E6E6E6"/>
      </a:lt2>
      <a:accent1>
        <a:srgbClr val="143250"/>
      </a:accent1>
      <a:accent2>
        <a:srgbClr val="1DC2BB"/>
      </a:accent2>
      <a:accent3>
        <a:srgbClr val="FCED1E"/>
      </a:accent3>
      <a:accent4>
        <a:srgbClr val="C2C2C2"/>
      </a:accent4>
      <a:accent5>
        <a:srgbClr val="69747C"/>
      </a:accent5>
      <a:accent6>
        <a:srgbClr val="E6E6E6"/>
      </a:accent6>
      <a:hlink>
        <a:srgbClr val="1DC2BB"/>
      </a:hlink>
      <a:folHlink>
        <a:srgbClr val="69747C"/>
      </a:folHlink>
    </a:clrScheme>
    <a:fontScheme name="Valeri Consulting">
      <a:majorFont>
        <a:latin typeface="Courier Ne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DC2BB"/>
        </a:solidFill>
        <a:ln>
          <a:noFill/>
        </a:ln>
      </a:spPr>
      <a:bodyPr rtlCol="0" anchor="ctr"/>
      <a:lstStyle>
        <a:defPPr algn="ctr">
          <a:defRPr>
            <a:solidFill>
              <a:srgbClr val="1DC2BB"/>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marL="115888" indent="-115888">
          <a:spcAft>
            <a:spcPts val="600"/>
          </a:spcAft>
          <a:buFont typeface="Arial" panose="020B0604020202020204" pitchFamily="34" charset="0"/>
          <a:buChar char="•"/>
          <a:defRPr sz="1500" smtClean="0">
            <a:solidFill>
              <a:srgbClr val="69747C"/>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Unify_2017_v2.pptx" id="{604239F9-A288-4404-963F-D03AD97B5478}" vid="{F4037846-57A9-4549-9A16-DDCF25039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B72820AEC72E4B823701B2E79BF1B5" ma:contentTypeVersion="4" ma:contentTypeDescription="Create a new document." ma:contentTypeScope="" ma:versionID="f42b477b32d38a4e39962efdf3a8ec66">
  <xsd:schema xmlns:xsd="http://www.w3.org/2001/XMLSchema" xmlns:xs="http://www.w3.org/2001/XMLSchema" xmlns:p="http://schemas.microsoft.com/office/2006/metadata/properties" xmlns:ns2="0b30863a-70ed-46af-aa39-9cad0f419939" xmlns:ns3="26e208f7-1e59-4bf4-809e-338e7efb142f" targetNamespace="http://schemas.microsoft.com/office/2006/metadata/properties" ma:root="true" ma:fieldsID="4b87c57c963dfac0f97b76330404c826" ns2:_="" ns3:_="">
    <xsd:import namespace="0b30863a-70ed-46af-aa39-9cad0f419939"/>
    <xsd:import namespace="26e208f7-1e59-4bf4-809e-338e7efb142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b30863a-70ed-46af-aa39-9cad0f4199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6e208f7-1e59-4bf4-809e-338e7efb142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6F4983F-6D70-44E4-BFC5-768AF7D4BE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b30863a-70ed-46af-aa39-9cad0f419939"/>
    <ds:schemaRef ds:uri="26e208f7-1e59-4bf4-809e-338e7efb14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C2F8104-1A83-45B9-A40C-D3138A4D290E}">
  <ds:schemaRefs>
    <ds:schemaRef ds:uri="http://schemas.microsoft.com/sharepoint/v3/contenttype/forms"/>
  </ds:schemaRefs>
</ds:datastoreItem>
</file>

<file path=customXml/itemProps3.xml><?xml version="1.0" encoding="utf-8"?>
<ds:datastoreItem xmlns:ds="http://schemas.openxmlformats.org/officeDocument/2006/customXml" ds:itemID="{9800A0CD-EA91-4618-A285-42308563F53A}">
  <ds:schemaRefs>
    <ds:schemaRef ds:uri="http://purl.org/dc/terms/"/>
    <ds:schemaRef ds:uri="http://schemas.openxmlformats.org/package/2006/metadata/core-properties"/>
    <ds:schemaRef ds:uri="http://purl.org/dc/dcmitype/"/>
    <ds:schemaRef ds:uri="26e208f7-1e59-4bf4-809e-338e7efb142f"/>
    <ds:schemaRef ds:uri="http://purl.org/dc/elements/1.1/"/>
    <ds:schemaRef ds:uri="http://schemas.microsoft.com/office/2006/metadata/properties"/>
    <ds:schemaRef ds:uri="http://schemas.microsoft.com/office/2006/documentManagement/types"/>
    <ds:schemaRef ds:uri="http://schemas.microsoft.com/office/infopath/2007/PartnerControls"/>
    <ds:schemaRef ds:uri="0b30863a-70ed-46af-aa39-9cad0f419939"/>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Unify 2017</Template>
  <TotalTime>1337</TotalTime>
  <Words>5689</Words>
  <Application>Microsoft Office PowerPoint</Application>
  <PresentationFormat>Widescreen</PresentationFormat>
  <Paragraphs>818</Paragraphs>
  <Slides>75</Slides>
  <Notes>75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Arial</vt:lpstr>
      <vt:lpstr>Calibri</vt:lpstr>
      <vt:lpstr>Courier New</vt:lpstr>
      <vt:lpstr>Merriweather Sans</vt:lpstr>
      <vt:lpstr>Oswald</vt:lpstr>
      <vt:lpstr>Times New Roman</vt:lpstr>
      <vt:lpstr>Wingdings</vt:lpstr>
      <vt:lpstr>Unify 2017</vt:lpstr>
      <vt:lpstr>Welcome to Intro to SQL &amp; Databases (Getting Started Guide)</vt:lpstr>
      <vt:lpstr>PowerPoint Presentation</vt:lpstr>
      <vt:lpstr>What is SQL?</vt:lpstr>
      <vt:lpstr>What is SQL?</vt:lpstr>
      <vt:lpstr>Why do we have to use SQL?</vt:lpstr>
      <vt:lpstr>Where does SQL fit in the data flow?</vt:lpstr>
      <vt:lpstr>What will I gain from learning SQL?</vt:lpstr>
      <vt:lpstr>Today’s Agenda</vt:lpstr>
      <vt:lpstr> Part 1 DATABASE FUNDEMENTALS</vt:lpstr>
      <vt:lpstr>What is a relational database (RDB) and relational database management system (RDBMS)?</vt:lpstr>
      <vt:lpstr>What are the other dialects of SQL databases?</vt:lpstr>
      <vt:lpstr>How is data organized in an RDB?</vt:lpstr>
      <vt:lpstr>How is data organized in a table in a RDB?</vt:lpstr>
      <vt:lpstr>How are the tables related to each other in an RDB?</vt:lpstr>
      <vt:lpstr>Database vs. Microsoft Excel</vt:lpstr>
      <vt:lpstr>Activity 1: Draw an entity relationship diagram between all the tables</vt:lpstr>
      <vt:lpstr>Activity 1: Draw an entity relationship diagram between all the tables</vt:lpstr>
      <vt:lpstr>Database Fundamentals: Key Takeaways</vt:lpstr>
      <vt:lpstr> Part 2 DATATYPE FUNDEMENTALS</vt:lpstr>
      <vt:lpstr>What data types are supported in SQL tables?</vt:lpstr>
      <vt:lpstr>Activity 2: Guess the data type</vt:lpstr>
      <vt:lpstr>Activity 2: Guess the data type</vt:lpstr>
      <vt:lpstr>Activity 2: Guess the data type</vt:lpstr>
      <vt:lpstr>Activity 2: Guess the data type</vt:lpstr>
      <vt:lpstr>Activity 2: Guess the data type</vt:lpstr>
      <vt:lpstr>Activity 2: Guess the data type</vt:lpstr>
      <vt:lpstr>Activity 2: Guess the data type</vt:lpstr>
      <vt:lpstr>Datatype Fundamentals: Key Takeaways</vt:lpstr>
      <vt:lpstr> Part 3 CONNECTING TO AN RDB</vt:lpstr>
      <vt:lpstr>How do you connect to an RDB?</vt:lpstr>
      <vt:lpstr>Who can help me connect to an RDB at my organization?</vt:lpstr>
      <vt:lpstr>How to connect to valerianalytics RDB</vt:lpstr>
      <vt:lpstr> Part 4 THE BASIC SYNTAX OF SQL</vt:lpstr>
      <vt:lpstr>What is the basic syntax of SQL?</vt:lpstr>
      <vt:lpstr>Guided Workshop: Basic SQL Syntax</vt:lpstr>
      <vt:lpstr>Independent Workshop : Basic SQL Syntax</vt:lpstr>
      <vt:lpstr>BASIC SQL Syntax: Key Takeaways</vt:lpstr>
      <vt:lpstr> Part 5 FILTERING WITH WHERE</vt:lpstr>
      <vt:lpstr>Filtering with WHERE: Comparisons</vt:lpstr>
      <vt:lpstr>Independent Workshop: Filtering with WHERE</vt:lpstr>
      <vt:lpstr>Filtering with WHERE: Key Takeaways</vt:lpstr>
      <vt:lpstr> Part 6 AGGREGATIONS AND GROUP BY</vt:lpstr>
      <vt:lpstr>Guided Workshop: Aggregations and GROUP BY</vt:lpstr>
      <vt:lpstr>Independent Workshop: Aggregations and GROUP BY</vt:lpstr>
      <vt:lpstr>Aggregations and GROUP BY: Key Takeaways</vt:lpstr>
      <vt:lpstr> LUNCH (1 Hour) Return at 1:30 PM</vt:lpstr>
      <vt:lpstr> Part 7 FIX THE CODE</vt:lpstr>
      <vt:lpstr>GROUP Workshop 4: Fix the Code</vt:lpstr>
      <vt:lpstr>Fix the Code: Key Takeaways</vt:lpstr>
      <vt:lpstr> Part 8 JOINING TABLES</vt:lpstr>
      <vt:lpstr>What is a JOIN?</vt:lpstr>
      <vt:lpstr>What is a JOIN?</vt:lpstr>
      <vt:lpstr>What is required to join tables in SQL?</vt:lpstr>
      <vt:lpstr>What is the JOIN syntax?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Instructor Led: Write the SQL JOIN as a Class</vt:lpstr>
      <vt:lpstr>JOINING Tables: Key Takeaways</vt:lpstr>
      <vt:lpstr> Part 9 ADVANCED SQL TOPICS</vt:lpstr>
      <vt:lpstr>PowerPoint Presentation</vt:lpstr>
      <vt:lpstr>PowerPoint Presentation</vt:lpstr>
      <vt:lpstr>PowerPoint Presentation</vt:lpstr>
      <vt:lpstr>PowerPoint Presentation</vt:lpstr>
      <vt:lpstr> Part 10 CONCLUSION</vt:lpstr>
      <vt:lpstr>PowerPoint Presentation</vt:lpstr>
      <vt:lpstr>Conclusion: Key Takeaways</vt:lpstr>
      <vt:lpstr>Example Email to Send To Your DBA to Get Access</vt:lpstr>
      <vt:lpstr> Q&amp;A (15 min)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SQL &amp; Databases</dc:title>
  <dc:creator>Vanessa Payne</dc:creator>
  <cp:lastModifiedBy>Michael Valeri</cp:lastModifiedBy>
  <cp:revision>507</cp:revision>
  <cp:lastPrinted>2018-07-08T23:48:01Z</cp:lastPrinted>
  <dcterms:created xsi:type="dcterms:W3CDTF">2018-06-23T19:36:44Z</dcterms:created>
  <dcterms:modified xsi:type="dcterms:W3CDTF">2018-07-09T21:04:07Z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0x010100A6B72820AEC72E4B823701B2E79BF1B5</vt:lpwstr>
  </property>
  <property fmtid="{D5CDD505-2E9C-101B-9397-08002B2CF9AE}" pid="3" name="TaxKeyword">
    <vt:lpwstr/>
  </property>
  <property fmtid="{D5CDD505-2E9C-101B-9397-08002B2CF9AE}" pid="4" name="TaxCatchAll">
    <vt:lpwstr/>
  </property>
  <property fmtid="{D5CDD505-2E9C-101B-9397-08002B2CF9AE}" pid="5" name="TaxKeywordTaxHTField">
    <vt:lpwstr/>
  </property>
</Properties>
</file>